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embeddedFontLst>
    <p:embeddedFont>
      <p:font typeface="EB Garamond" panose="00000500000000000000" pitchFamily="2" charset="0"/>
      <p:regular r:id="rId29"/>
      <p:bold r:id="rId30"/>
      <p:italic r:id="rId31"/>
      <p:boldItalic r:id="rId32"/>
    </p:embeddedFont>
    <p:embeddedFont>
      <p:font typeface="Merriweather" panose="00000500000000000000" pitchFamily="2" charset="0"/>
      <p:regular r:id="rId33"/>
      <p:bold r:id="rId34"/>
      <p:italic r:id="rId35"/>
      <p:boldItalic r:id="rId36"/>
    </p:embeddedFont>
    <p:embeddedFont>
      <p:font typeface="Roboto" panose="02000000000000000000"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8" d="100"/>
          <a:sy n="128" d="100"/>
        </p:scale>
        <p:origin x="63" y="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5f8932e5f_1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5f8932e5f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15f8932e5f_1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15f8932e5f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15f8932e5f_1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15f8932e5f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160873fa8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160873fa8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160873fa82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160873fa82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160873fa82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160873fa82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160873fa82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160873fa8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160873fa82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160873fa8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60873fa82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160873fa82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13dd45ac6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13dd45ac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152d9473d0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152d9473d0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1608a6c14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11608a6c1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1608a6c144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1608a6c14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15f8932e5f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15f8932e5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5f8932e5f_1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115f8932e5f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15f8932e5f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15f8932e5f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15f8932e5f_1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15f8932e5f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1608a6c144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1608a6c14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147a05b7ad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147a05b7ad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147a05b7ad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147a05b7a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147a05b7ad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147a05b7ad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15f8932e5f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15f8932e5f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15f8932e5f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15f8932e5f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5f8932e5f_1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5f8932e5f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15f8932e5f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15f8932e5f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125"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1" name="Google Shape;11;p2"/>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2" name="Google Shape;12;p2"/>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311750" y="831175"/>
            <a:ext cx="5334900" cy="12447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a:spLocks noGrp="1"/>
          </p:cNvSpPr>
          <p:nvPr>
            <p:ph type="body" idx="1"/>
          </p:nvPr>
        </p:nvSpPr>
        <p:spPr>
          <a:xfrm>
            <a:off x="311700" y="2121425"/>
            <a:ext cx="5334900" cy="942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0"/>
              </a:spcBef>
              <a:spcAft>
                <a:spcPts val="0"/>
              </a:spcAft>
              <a:buClr>
                <a:schemeClr val="accent2"/>
              </a:buClr>
              <a:buSzPts val="1100"/>
              <a:buChar char="○"/>
              <a:defRPr>
                <a:solidFill>
                  <a:schemeClr val="accent2"/>
                </a:solidFill>
              </a:defRPr>
            </a:lvl2pPr>
            <a:lvl3pPr marL="1371600" lvl="2" indent="-298450">
              <a:spcBef>
                <a:spcPts val="0"/>
              </a:spcBef>
              <a:spcAft>
                <a:spcPts val="0"/>
              </a:spcAft>
              <a:buClr>
                <a:schemeClr val="accent2"/>
              </a:buClr>
              <a:buSzPts val="1100"/>
              <a:buChar char="■"/>
              <a:defRPr>
                <a:solidFill>
                  <a:schemeClr val="accent2"/>
                </a:solidFill>
              </a:defRPr>
            </a:lvl3pPr>
            <a:lvl4pPr marL="1828800" lvl="3" indent="-298450">
              <a:spcBef>
                <a:spcPts val="0"/>
              </a:spcBef>
              <a:spcAft>
                <a:spcPts val="0"/>
              </a:spcAft>
              <a:buClr>
                <a:schemeClr val="accent2"/>
              </a:buClr>
              <a:buSzPts val="1100"/>
              <a:buChar char="●"/>
              <a:defRPr>
                <a:solidFill>
                  <a:schemeClr val="accent2"/>
                </a:solidFill>
              </a:defRPr>
            </a:lvl4pPr>
            <a:lvl5pPr marL="2286000" lvl="4" indent="-298450">
              <a:spcBef>
                <a:spcPts val="0"/>
              </a:spcBef>
              <a:spcAft>
                <a:spcPts val="0"/>
              </a:spcAft>
              <a:buClr>
                <a:schemeClr val="accent2"/>
              </a:buClr>
              <a:buSzPts val="1100"/>
              <a:buChar char="○"/>
              <a:defRPr>
                <a:solidFill>
                  <a:schemeClr val="accent2"/>
                </a:solidFill>
              </a:defRPr>
            </a:lvl5pPr>
            <a:lvl6pPr marL="2743200" lvl="5" indent="-298450">
              <a:spcBef>
                <a:spcPts val="0"/>
              </a:spcBef>
              <a:spcAft>
                <a:spcPts val="0"/>
              </a:spcAft>
              <a:buClr>
                <a:schemeClr val="accent2"/>
              </a:buClr>
              <a:buSzPts val="1100"/>
              <a:buChar char="■"/>
              <a:defRPr>
                <a:solidFill>
                  <a:schemeClr val="accent2"/>
                </a:solidFill>
              </a:defRPr>
            </a:lvl6pPr>
            <a:lvl7pPr marL="3200400" lvl="6" indent="-298450">
              <a:spcBef>
                <a:spcPts val="0"/>
              </a:spcBef>
              <a:spcAft>
                <a:spcPts val="0"/>
              </a:spcAft>
              <a:buClr>
                <a:schemeClr val="accent2"/>
              </a:buClr>
              <a:buSzPts val="1100"/>
              <a:buChar char="●"/>
              <a:defRPr>
                <a:solidFill>
                  <a:schemeClr val="accent2"/>
                </a:solidFill>
              </a:defRPr>
            </a:lvl7pPr>
            <a:lvl8pPr marL="3657600" lvl="7" indent="-298450">
              <a:spcBef>
                <a:spcPts val="0"/>
              </a:spcBef>
              <a:spcAft>
                <a:spcPts val="0"/>
              </a:spcAft>
              <a:buClr>
                <a:schemeClr val="accent2"/>
              </a:buClr>
              <a:buSzPts val="1100"/>
              <a:buChar char="○"/>
              <a:defRPr>
                <a:solidFill>
                  <a:schemeClr val="accent2"/>
                </a:solidFill>
              </a:defRPr>
            </a:lvl8pPr>
            <a:lvl9pPr marL="4114800" lvl="8" indent="-298450">
              <a:spcBef>
                <a:spcPts val="0"/>
              </a:spcBef>
              <a:spcAft>
                <a:spcPts val="0"/>
              </a:spcAft>
              <a:buClr>
                <a:schemeClr val="accent2"/>
              </a:buClr>
              <a:buSzPts val="1100"/>
              <a:buChar char="■"/>
              <a:defRPr>
                <a:solidFill>
                  <a:schemeClr val="accent2"/>
                </a:solidFill>
              </a:defRPr>
            </a:lvl9pPr>
          </a:lstStyle>
          <a:p>
            <a:endParaRPr/>
          </a:p>
        </p:txBody>
      </p:sp>
      <p:sp>
        <p:nvSpPr>
          <p:cNvPr id="57" name="Google Shape;5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14"/>
        <p:cNvGrpSpPr/>
        <p:nvPr/>
      </p:nvGrpSpPr>
      <p:grpSpPr>
        <a:xfrm>
          <a:off x="0" y="0"/>
          <a:ext cx="0" cy="0"/>
          <a:chOff x="0" y="0"/>
          <a:chExt cx="0" cy="0"/>
        </a:xfrm>
      </p:grpSpPr>
      <p:sp>
        <p:nvSpPr>
          <p:cNvPr id="15" name="Google Shape;15;p3"/>
          <p:cNvSpPr/>
          <p:nvPr/>
        </p:nvSpPr>
        <p:spPr>
          <a:xfrm>
            <a:off x="0" y="48099"/>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accent3"/>
          </a:solidFill>
          <a:ln>
            <a:noFill/>
          </a:ln>
        </p:spPr>
      </p:sp>
      <p:sp>
        <p:nvSpPr>
          <p:cNvPr id="17" name="Google Shape;17;p3"/>
          <p:cNvSpPr txBox="1">
            <a:spLocks noGrp="1"/>
          </p:cNvSpPr>
          <p:nvPr>
            <p:ph type="title"/>
          </p:nvPr>
        </p:nvSpPr>
        <p:spPr>
          <a:xfrm>
            <a:off x="311700" y="539725"/>
            <a:ext cx="8520600" cy="12825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0" y="44125"/>
            <a:ext cx="4313625" cy="4399375"/>
          </a:xfrm>
          <a:custGeom>
            <a:avLst/>
            <a:gdLst/>
            <a:ahLst/>
            <a:cxnLst/>
            <a:rect l="l" t="t" r="r" b="b"/>
            <a:pathLst>
              <a:path w="172545" h="175975" extrusionOk="0">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23" name="Google Shape;23;p4"/>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4" name="Google Shape;24;p4"/>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5" name="Google Shape;25;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9" name="Google Shape;29;p5"/>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5"/>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1" name="Google Shape;3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5" name="Google Shape;3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9" name="Google Shape;39;p7"/>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0"/>
              </a:spcBef>
              <a:spcAft>
                <a:spcPts val="0"/>
              </a:spcAft>
              <a:buClr>
                <a:schemeClr val="accent2"/>
              </a:buClr>
              <a:buSzPts val="1100"/>
              <a:buChar char="○"/>
              <a:defRPr>
                <a:solidFill>
                  <a:schemeClr val="accent2"/>
                </a:solidFill>
              </a:defRPr>
            </a:lvl2pPr>
            <a:lvl3pPr marL="1371600" lvl="2" indent="-298450">
              <a:spcBef>
                <a:spcPts val="0"/>
              </a:spcBef>
              <a:spcAft>
                <a:spcPts val="0"/>
              </a:spcAft>
              <a:buClr>
                <a:schemeClr val="accent2"/>
              </a:buClr>
              <a:buSzPts val="1100"/>
              <a:buChar char="■"/>
              <a:defRPr>
                <a:solidFill>
                  <a:schemeClr val="accent2"/>
                </a:solidFill>
              </a:defRPr>
            </a:lvl3pPr>
            <a:lvl4pPr marL="1828800" lvl="3" indent="-298450">
              <a:spcBef>
                <a:spcPts val="0"/>
              </a:spcBef>
              <a:spcAft>
                <a:spcPts val="0"/>
              </a:spcAft>
              <a:buClr>
                <a:schemeClr val="accent2"/>
              </a:buClr>
              <a:buSzPts val="1100"/>
              <a:buChar char="●"/>
              <a:defRPr>
                <a:solidFill>
                  <a:schemeClr val="accent2"/>
                </a:solidFill>
              </a:defRPr>
            </a:lvl4pPr>
            <a:lvl5pPr marL="2286000" lvl="4" indent="-298450">
              <a:spcBef>
                <a:spcPts val="0"/>
              </a:spcBef>
              <a:spcAft>
                <a:spcPts val="0"/>
              </a:spcAft>
              <a:buClr>
                <a:schemeClr val="accent2"/>
              </a:buClr>
              <a:buSzPts val="1100"/>
              <a:buChar char="○"/>
              <a:defRPr>
                <a:solidFill>
                  <a:schemeClr val="accent2"/>
                </a:solidFill>
              </a:defRPr>
            </a:lvl5pPr>
            <a:lvl6pPr marL="2743200" lvl="5" indent="-298450">
              <a:spcBef>
                <a:spcPts val="0"/>
              </a:spcBef>
              <a:spcAft>
                <a:spcPts val="0"/>
              </a:spcAft>
              <a:buClr>
                <a:schemeClr val="accent2"/>
              </a:buClr>
              <a:buSzPts val="1100"/>
              <a:buChar char="■"/>
              <a:defRPr>
                <a:solidFill>
                  <a:schemeClr val="accent2"/>
                </a:solidFill>
              </a:defRPr>
            </a:lvl6pPr>
            <a:lvl7pPr marL="3200400" lvl="6" indent="-298450">
              <a:spcBef>
                <a:spcPts val="0"/>
              </a:spcBef>
              <a:spcAft>
                <a:spcPts val="0"/>
              </a:spcAft>
              <a:buClr>
                <a:schemeClr val="accent2"/>
              </a:buClr>
              <a:buSzPts val="1100"/>
              <a:buChar char="●"/>
              <a:defRPr>
                <a:solidFill>
                  <a:schemeClr val="accent2"/>
                </a:solidFill>
              </a:defRPr>
            </a:lvl7pPr>
            <a:lvl8pPr marL="3657600" lvl="7" indent="-298450">
              <a:spcBef>
                <a:spcPts val="0"/>
              </a:spcBef>
              <a:spcAft>
                <a:spcPts val="0"/>
              </a:spcAft>
              <a:buClr>
                <a:schemeClr val="accent2"/>
              </a:buClr>
              <a:buSzPts val="1100"/>
              <a:buChar char="○"/>
              <a:defRPr>
                <a:solidFill>
                  <a:schemeClr val="accent2"/>
                </a:solidFill>
              </a:defRPr>
            </a:lvl8pPr>
            <a:lvl9pPr marL="4114800" lvl="8" indent="-298450">
              <a:spcBef>
                <a:spcPts val="0"/>
              </a:spcBef>
              <a:spcAft>
                <a:spcPts val="0"/>
              </a:spcAft>
              <a:buClr>
                <a:schemeClr val="accent2"/>
              </a:buClr>
              <a:buSzPts val="1100"/>
              <a:buChar char="■"/>
              <a:defRPr>
                <a:solidFill>
                  <a:schemeClr val="accent2"/>
                </a:solidFill>
              </a:defRPr>
            </a:lvl9pPr>
          </a:lstStyle>
          <a:p>
            <a:endParaRPr/>
          </a:p>
        </p:txBody>
      </p:sp>
      <p:sp>
        <p:nvSpPr>
          <p:cNvPr id="40" name="Google Shape;4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311675" y="798600"/>
            <a:ext cx="6247800" cy="3546300"/>
          </a:xfrm>
          <a:prstGeom prst="rect">
            <a:avLst/>
          </a:prstGeom>
        </p:spPr>
        <p:txBody>
          <a:bodyPr spcFirstLastPara="1" wrap="square" lIns="91425" tIns="91425" rIns="91425" bIns="91425" anchor="ctr"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43" name="Google Shape;4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47" name="Google Shape;47;p9"/>
          <p:cNvSpPr txBox="1">
            <a:spLocks noGrp="1"/>
          </p:cNvSpPr>
          <p:nvPr>
            <p:ph type="subTitle" idx="1"/>
          </p:nvPr>
        </p:nvSpPr>
        <p:spPr>
          <a:xfrm>
            <a:off x="304800" y="2626725"/>
            <a:ext cx="3704400" cy="9267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a:endParaRPr/>
          </a:p>
        </p:txBody>
      </p:sp>
      <p:sp>
        <p:nvSpPr>
          <p:cNvPr id="48" name="Google Shape;48;p9"/>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9" name="Google Shape;4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0"/>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a:endParaRPr/>
          </a:p>
        </p:txBody>
      </p:sp>
      <p:sp>
        <p:nvSpPr>
          <p:cNvPr id="53" name="Google Shape;5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radig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marL="914400" lvl="1"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marL="1371600" lvl="2"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marL="1828800" lvl="3"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marL="2286000" lvl="4"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marL="2743200" lvl="5"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marL="3200400" lvl="6"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marL="3657600" lvl="7"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marL="4114800" lvl="8"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3"/>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Final Group Project</a:t>
            </a:r>
            <a:endParaRPr/>
          </a:p>
          <a:p>
            <a:pPr marL="0" lvl="0" indent="0" algn="l" rtl="0">
              <a:spcBef>
                <a:spcPts val="0"/>
              </a:spcBef>
              <a:spcAft>
                <a:spcPts val="0"/>
              </a:spcAft>
              <a:buNone/>
            </a:pPr>
            <a:r>
              <a:rPr lang="en"/>
              <a:t>Wisconsin DOJ Data Analysis</a:t>
            </a:r>
            <a:endParaRPr/>
          </a:p>
        </p:txBody>
      </p:sp>
      <p:sp>
        <p:nvSpPr>
          <p:cNvPr id="65" name="Google Shape;65;p13"/>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a:latin typeface="EB Garamond"/>
                <a:ea typeface="EB Garamond"/>
                <a:cs typeface="EB Garamond"/>
                <a:sym typeface="EB Garamond"/>
              </a:rPr>
              <a:t>By: </a:t>
            </a:r>
            <a:r>
              <a:rPr lang="en" sz="1200">
                <a:solidFill>
                  <a:srgbClr val="1D1C1D"/>
                </a:solidFill>
                <a:highlight>
                  <a:srgbClr val="FFFFFF"/>
                </a:highlight>
                <a:latin typeface="EB Garamond"/>
                <a:ea typeface="EB Garamond"/>
                <a:cs typeface="EB Garamond"/>
                <a:sym typeface="EB Garamond"/>
              </a:rPr>
              <a:t>Breanna Frankenberg, Kyle Caulkins, Nick Labinski</a:t>
            </a:r>
            <a:endParaRPr sz="1200">
              <a:latin typeface="EB Garamond"/>
              <a:ea typeface="EB Garamond"/>
              <a:cs typeface="EB Garamond"/>
              <a:sym typeface="EB Garamon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2"/>
          <p:cNvSpPr txBox="1">
            <a:spLocks noGrp="1"/>
          </p:cNvSpPr>
          <p:nvPr>
            <p:ph type="title"/>
          </p:nvPr>
        </p:nvSpPr>
        <p:spPr>
          <a:xfrm>
            <a:off x="152400" y="441725"/>
            <a:ext cx="8944200" cy="778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Summary Statistic Crime Interactive Crime Graph</a:t>
            </a:r>
            <a:endParaRPr/>
          </a:p>
        </p:txBody>
      </p:sp>
      <p:sp>
        <p:nvSpPr>
          <p:cNvPr id="124" name="Google Shape;124;p22"/>
          <p:cNvSpPr txBox="1">
            <a:spLocks noGrp="1"/>
          </p:cNvSpPr>
          <p:nvPr>
            <p:ph type="body" idx="4294967295"/>
          </p:nvPr>
        </p:nvSpPr>
        <p:spPr>
          <a:xfrm>
            <a:off x="7357500" y="1486913"/>
            <a:ext cx="1786500" cy="3294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900"/>
              <a:t>Interactive Graph</a:t>
            </a:r>
            <a:endParaRPr sz="1900"/>
          </a:p>
          <a:p>
            <a:pPr marL="457200" lvl="0" indent="-311150" algn="l" rtl="0">
              <a:spcBef>
                <a:spcPts val="1200"/>
              </a:spcBef>
              <a:spcAft>
                <a:spcPts val="0"/>
              </a:spcAft>
              <a:buClr>
                <a:srgbClr val="24292F"/>
              </a:buClr>
              <a:buSzPts val="1300"/>
              <a:buFont typeface="Arial"/>
              <a:buChar char="●"/>
            </a:pPr>
            <a:r>
              <a:rPr lang="en">
                <a:solidFill>
                  <a:srgbClr val="24292F"/>
                </a:solidFill>
                <a:highlight>
                  <a:srgbClr val="FFFFFF"/>
                </a:highlight>
                <a:latin typeface="Arial"/>
                <a:ea typeface="Arial"/>
                <a:cs typeface="Arial"/>
                <a:sym typeface="Arial"/>
              </a:rPr>
              <a:t>Crime can be sorted by year and offense</a:t>
            </a:r>
            <a:endParaRPr>
              <a:solidFill>
                <a:srgbClr val="24292F"/>
              </a:solidFill>
              <a:highlight>
                <a:srgbClr val="FFFFFF"/>
              </a:highlight>
              <a:latin typeface="Arial"/>
              <a:ea typeface="Arial"/>
              <a:cs typeface="Arial"/>
              <a:sym typeface="Arial"/>
            </a:endParaRPr>
          </a:p>
          <a:p>
            <a:pPr marL="457200" lvl="0" indent="-311150" algn="l" rtl="0">
              <a:spcBef>
                <a:spcPts val="0"/>
              </a:spcBef>
              <a:spcAft>
                <a:spcPts val="0"/>
              </a:spcAft>
              <a:buClr>
                <a:srgbClr val="24292F"/>
              </a:buClr>
              <a:buSzPts val="1300"/>
              <a:buFont typeface="Arial"/>
              <a:buChar char="●"/>
            </a:pPr>
            <a:r>
              <a:rPr lang="en">
                <a:solidFill>
                  <a:srgbClr val="24292F"/>
                </a:solidFill>
                <a:highlight>
                  <a:srgbClr val="FFFFFF"/>
                </a:highlight>
                <a:latin typeface="Arial"/>
                <a:ea typeface="Arial"/>
                <a:cs typeface="Arial"/>
                <a:sym typeface="Arial"/>
              </a:rPr>
              <a:t>Scroll to get statistic of per capita crime</a:t>
            </a:r>
            <a:endParaRPr>
              <a:solidFill>
                <a:srgbClr val="24292F"/>
              </a:solidFill>
              <a:highlight>
                <a:srgbClr val="FFFFFF"/>
              </a:highlight>
              <a:latin typeface="Arial"/>
              <a:ea typeface="Arial"/>
              <a:cs typeface="Arial"/>
              <a:sym typeface="Arial"/>
            </a:endParaRPr>
          </a:p>
        </p:txBody>
      </p:sp>
      <p:pic>
        <p:nvPicPr>
          <p:cNvPr id="125" name="Google Shape;125;p22"/>
          <p:cNvPicPr preferRelativeResize="0"/>
          <p:nvPr/>
        </p:nvPicPr>
        <p:blipFill>
          <a:blip r:embed="rId3">
            <a:alphaModFix/>
          </a:blip>
          <a:stretch>
            <a:fillRect/>
          </a:stretch>
        </p:blipFill>
        <p:spPr>
          <a:xfrm>
            <a:off x="152400" y="1372925"/>
            <a:ext cx="6986664" cy="3618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152400" y="441725"/>
            <a:ext cx="8944200" cy="778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Summary Statistic Crime and Education Interactive Crime Graph</a:t>
            </a:r>
            <a:endParaRPr/>
          </a:p>
        </p:txBody>
      </p:sp>
      <p:sp>
        <p:nvSpPr>
          <p:cNvPr id="131" name="Google Shape;131;p23"/>
          <p:cNvSpPr txBox="1">
            <a:spLocks noGrp="1"/>
          </p:cNvSpPr>
          <p:nvPr>
            <p:ph type="body" idx="4294967295"/>
          </p:nvPr>
        </p:nvSpPr>
        <p:spPr>
          <a:xfrm>
            <a:off x="6541425" y="1534850"/>
            <a:ext cx="2293200" cy="3294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900"/>
              <a:t>Interactive Graph</a:t>
            </a:r>
            <a:endParaRPr sz="1900"/>
          </a:p>
          <a:p>
            <a:pPr marL="457200" lvl="0" indent="-311150" algn="l" rtl="0">
              <a:spcBef>
                <a:spcPts val="1200"/>
              </a:spcBef>
              <a:spcAft>
                <a:spcPts val="0"/>
              </a:spcAft>
              <a:buClr>
                <a:srgbClr val="24292F"/>
              </a:buClr>
              <a:buSzPts val="1300"/>
              <a:buFont typeface="Arial"/>
              <a:buChar char="●"/>
            </a:pPr>
            <a:r>
              <a:rPr lang="en">
                <a:solidFill>
                  <a:srgbClr val="24292F"/>
                </a:solidFill>
                <a:highlight>
                  <a:srgbClr val="FFFFFF"/>
                </a:highlight>
                <a:latin typeface="Arial"/>
                <a:ea typeface="Arial"/>
                <a:cs typeface="Arial"/>
                <a:sym typeface="Arial"/>
              </a:rPr>
              <a:t>Crime can be sorted by year and offense</a:t>
            </a:r>
            <a:endParaRPr>
              <a:solidFill>
                <a:srgbClr val="24292F"/>
              </a:solidFill>
              <a:highlight>
                <a:srgbClr val="FFFFFF"/>
              </a:highlight>
              <a:latin typeface="Arial"/>
              <a:ea typeface="Arial"/>
              <a:cs typeface="Arial"/>
              <a:sym typeface="Arial"/>
            </a:endParaRPr>
          </a:p>
          <a:p>
            <a:pPr marL="0" lvl="0" indent="0" algn="l" rtl="0">
              <a:spcBef>
                <a:spcPts val="1200"/>
              </a:spcBef>
              <a:spcAft>
                <a:spcPts val="0"/>
              </a:spcAft>
              <a:buNone/>
            </a:pPr>
            <a:endParaRPr>
              <a:solidFill>
                <a:srgbClr val="24292F"/>
              </a:solidFill>
              <a:highlight>
                <a:srgbClr val="FFFFFF"/>
              </a:highlight>
              <a:latin typeface="Arial"/>
              <a:ea typeface="Arial"/>
              <a:cs typeface="Arial"/>
              <a:sym typeface="Arial"/>
            </a:endParaRPr>
          </a:p>
          <a:p>
            <a:pPr marL="457200" lvl="0" indent="-311150" algn="l" rtl="0">
              <a:spcBef>
                <a:spcPts val="1200"/>
              </a:spcBef>
              <a:spcAft>
                <a:spcPts val="0"/>
              </a:spcAft>
              <a:buClr>
                <a:srgbClr val="24292F"/>
              </a:buClr>
              <a:buSzPts val="1300"/>
              <a:buFont typeface="Arial"/>
              <a:buChar char="●"/>
            </a:pPr>
            <a:r>
              <a:rPr lang="en">
                <a:solidFill>
                  <a:srgbClr val="24292F"/>
                </a:solidFill>
                <a:highlight>
                  <a:srgbClr val="FFFFFF"/>
                </a:highlight>
                <a:latin typeface="Arial"/>
                <a:ea typeface="Arial"/>
                <a:cs typeface="Arial"/>
                <a:sym typeface="Arial"/>
              </a:rPr>
              <a:t>Sort Education by total degree numbers, percent obtained</a:t>
            </a:r>
            <a:endParaRPr>
              <a:solidFill>
                <a:srgbClr val="24292F"/>
              </a:solidFill>
              <a:highlight>
                <a:srgbClr val="FFFFFF"/>
              </a:highlight>
              <a:latin typeface="Arial"/>
              <a:ea typeface="Arial"/>
              <a:cs typeface="Arial"/>
              <a:sym typeface="Arial"/>
            </a:endParaRPr>
          </a:p>
        </p:txBody>
      </p:sp>
      <p:pic>
        <p:nvPicPr>
          <p:cNvPr id="132" name="Google Shape;132;p23"/>
          <p:cNvPicPr preferRelativeResize="0"/>
          <p:nvPr/>
        </p:nvPicPr>
        <p:blipFill>
          <a:blip r:embed="rId3">
            <a:alphaModFix/>
          </a:blip>
          <a:stretch>
            <a:fillRect/>
          </a:stretch>
        </p:blipFill>
        <p:spPr>
          <a:xfrm>
            <a:off x="152400" y="1372925"/>
            <a:ext cx="5748659" cy="3618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4"/>
          <p:cNvSpPr txBox="1">
            <a:spLocks noGrp="1"/>
          </p:cNvSpPr>
          <p:nvPr>
            <p:ph type="title"/>
          </p:nvPr>
        </p:nvSpPr>
        <p:spPr>
          <a:xfrm>
            <a:off x="152400" y="441725"/>
            <a:ext cx="8944200" cy="778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Summary Statistic Alcohol Interactive Chart</a:t>
            </a:r>
            <a:endParaRPr/>
          </a:p>
        </p:txBody>
      </p:sp>
      <p:sp>
        <p:nvSpPr>
          <p:cNvPr id="138" name="Google Shape;138;p24"/>
          <p:cNvSpPr txBox="1">
            <a:spLocks noGrp="1"/>
          </p:cNvSpPr>
          <p:nvPr>
            <p:ph type="body" idx="4294967295"/>
          </p:nvPr>
        </p:nvSpPr>
        <p:spPr>
          <a:xfrm>
            <a:off x="6279375" y="1580225"/>
            <a:ext cx="2008500" cy="3294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900"/>
              <a:t>Interactive Graph</a:t>
            </a:r>
            <a:endParaRPr sz="1900"/>
          </a:p>
          <a:p>
            <a:pPr marL="457200" lvl="0" indent="-311150" algn="l" rtl="0">
              <a:spcBef>
                <a:spcPts val="1200"/>
              </a:spcBef>
              <a:spcAft>
                <a:spcPts val="0"/>
              </a:spcAft>
              <a:buClr>
                <a:srgbClr val="24292F"/>
              </a:buClr>
              <a:buSzPts val="1300"/>
              <a:buFont typeface="Arial"/>
              <a:buChar char="●"/>
            </a:pPr>
            <a:r>
              <a:rPr lang="en">
                <a:solidFill>
                  <a:srgbClr val="24292F"/>
                </a:solidFill>
                <a:highlight>
                  <a:srgbClr val="FFFFFF"/>
                </a:highlight>
                <a:latin typeface="Arial"/>
                <a:ea typeface="Arial"/>
                <a:cs typeface="Arial"/>
                <a:sym typeface="Arial"/>
              </a:rPr>
              <a:t>Click on Gender Filter to add another chart</a:t>
            </a:r>
            <a:endParaRPr>
              <a:solidFill>
                <a:srgbClr val="24292F"/>
              </a:solidFill>
              <a:highlight>
                <a:srgbClr val="FFFFFF"/>
              </a:highlight>
              <a:latin typeface="Arial"/>
              <a:ea typeface="Arial"/>
              <a:cs typeface="Arial"/>
              <a:sym typeface="Arial"/>
            </a:endParaRPr>
          </a:p>
          <a:p>
            <a:pPr marL="457200" lvl="0" indent="0" algn="l" rtl="0">
              <a:spcBef>
                <a:spcPts val="1200"/>
              </a:spcBef>
              <a:spcAft>
                <a:spcPts val="0"/>
              </a:spcAft>
              <a:buNone/>
            </a:pPr>
            <a:endParaRPr>
              <a:solidFill>
                <a:srgbClr val="24292F"/>
              </a:solidFill>
              <a:highlight>
                <a:srgbClr val="FFFFFF"/>
              </a:highlight>
              <a:latin typeface="Arial"/>
              <a:ea typeface="Arial"/>
              <a:cs typeface="Arial"/>
              <a:sym typeface="Arial"/>
            </a:endParaRPr>
          </a:p>
          <a:p>
            <a:pPr marL="457200" lvl="0" indent="-311150" algn="l" rtl="0">
              <a:spcBef>
                <a:spcPts val="1200"/>
              </a:spcBef>
              <a:spcAft>
                <a:spcPts val="0"/>
              </a:spcAft>
              <a:buClr>
                <a:srgbClr val="24292F"/>
              </a:buClr>
              <a:buSzPts val="1300"/>
              <a:buFont typeface="Arial"/>
              <a:buChar char="●"/>
            </a:pPr>
            <a:r>
              <a:rPr lang="en">
                <a:solidFill>
                  <a:srgbClr val="24292F"/>
                </a:solidFill>
                <a:highlight>
                  <a:srgbClr val="FFFFFF"/>
                </a:highlight>
                <a:latin typeface="Arial"/>
                <a:ea typeface="Arial"/>
                <a:cs typeface="Arial"/>
                <a:sym typeface="Arial"/>
              </a:rPr>
              <a:t>Progression of Alcohol Use</a:t>
            </a:r>
            <a:endParaRPr>
              <a:solidFill>
                <a:srgbClr val="24292F"/>
              </a:solidFill>
              <a:highlight>
                <a:srgbClr val="FFFFFF"/>
              </a:highlight>
              <a:latin typeface="Arial"/>
              <a:ea typeface="Arial"/>
              <a:cs typeface="Arial"/>
              <a:sym typeface="Arial"/>
            </a:endParaRPr>
          </a:p>
        </p:txBody>
      </p:sp>
      <p:pic>
        <p:nvPicPr>
          <p:cNvPr id="139" name="Google Shape;139;p24"/>
          <p:cNvPicPr preferRelativeResize="0"/>
          <p:nvPr/>
        </p:nvPicPr>
        <p:blipFill>
          <a:blip r:embed="rId3">
            <a:alphaModFix/>
          </a:blip>
          <a:stretch>
            <a:fillRect/>
          </a:stretch>
        </p:blipFill>
        <p:spPr>
          <a:xfrm>
            <a:off x="152400" y="1372925"/>
            <a:ext cx="5590052" cy="3731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Database</a:t>
            </a:r>
            <a:endParaRPr/>
          </a:p>
        </p:txBody>
      </p:sp>
      <p:sp>
        <p:nvSpPr>
          <p:cNvPr id="145" name="Google Shape;145;p25"/>
          <p:cNvSpPr txBox="1">
            <a:spLocks noGrp="1"/>
          </p:cNvSpPr>
          <p:nvPr>
            <p:ph type="body" idx="1"/>
          </p:nvPr>
        </p:nvSpPr>
        <p:spPr>
          <a:xfrm>
            <a:off x="311700" y="1505700"/>
            <a:ext cx="8520600" cy="20334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 sz="1800">
                <a:solidFill>
                  <a:srgbClr val="000000"/>
                </a:solidFill>
                <a:latin typeface="Arial"/>
                <a:ea typeface="Arial"/>
                <a:cs typeface="Arial"/>
                <a:sym typeface="Arial"/>
              </a:rPr>
              <a:t>Our database was created in a PostgreSQL client, pgAdmin, and linked to an AWS RDS instance. A connection was then made from AWS into a jupyter notebook for the machine learning model code using sqlalchemy and psychopg2. This connection ensures that the model will be able to update each time new data comes into the database in the future. </a:t>
            </a:r>
            <a:endParaRPr sz="1800">
              <a:solidFill>
                <a:srgbClr val="000000"/>
              </a:solidFill>
              <a:latin typeface="Arial"/>
              <a:ea typeface="Arial"/>
              <a:cs typeface="Arial"/>
              <a:sym typeface="Arial"/>
            </a:endParaRPr>
          </a:p>
          <a:p>
            <a:pPr marL="0" lvl="0" indent="0" algn="l" rtl="0">
              <a:spcBef>
                <a:spcPts val="1200"/>
              </a:spcBef>
              <a:spcAft>
                <a:spcPts val="1200"/>
              </a:spcAft>
              <a:buNone/>
            </a:pPr>
            <a:endParaRPr sz="1800">
              <a:solidFill>
                <a:srgbClr val="000000"/>
              </a:solidFill>
              <a:latin typeface="Arial"/>
              <a:ea typeface="Arial"/>
              <a:cs typeface="Arial"/>
              <a:sym typeface="Arial"/>
            </a:endParaRPr>
          </a:p>
        </p:txBody>
      </p:sp>
      <p:pic>
        <p:nvPicPr>
          <p:cNvPr id="146" name="Google Shape;146;p25"/>
          <p:cNvPicPr preferRelativeResize="0"/>
          <p:nvPr/>
        </p:nvPicPr>
        <p:blipFill>
          <a:blip r:embed="rId3">
            <a:alphaModFix/>
          </a:blip>
          <a:stretch>
            <a:fillRect/>
          </a:stretch>
        </p:blipFill>
        <p:spPr>
          <a:xfrm>
            <a:off x="311700" y="3060400"/>
            <a:ext cx="1707825" cy="1878600"/>
          </a:xfrm>
          <a:prstGeom prst="rect">
            <a:avLst/>
          </a:prstGeom>
          <a:noFill/>
          <a:ln>
            <a:noFill/>
          </a:ln>
        </p:spPr>
      </p:pic>
      <p:pic>
        <p:nvPicPr>
          <p:cNvPr id="147" name="Google Shape;147;p25"/>
          <p:cNvPicPr preferRelativeResize="0"/>
          <p:nvPr/>
        </p:nvPicPr>
        <p:blipFill>
          <a:blip r:embed="rId4">
            <a:alphaModFix/>
          </a:blip>
          <a:stretch>
            <a:fillRect/>
          </a:stretch>
        </p:blipFill>
        <p:spPr>
          <a:xfrm>
            <a:off x="3318934" y="3294850"/>
            <a:ext cx="2506127" cy="1409700"/>
          </a:xfrm>
          <a:prstGeom prst="rect">
            <a:avLst/>
          </a:prstGeom>
          <a:noFill/>
          <a:ln>
            <a:noFill/>
          </a:ln>
        </p:spPr>
      </p:pic>
      <p:pic>
        <p:nvPicPr>
          <p:cNvPr id="148" name="Google Shape;148;p25"/>
          <p:cNvPicPr preferRelativeResize="0"/>
          <p:nvPr/>
        </p:nvPicPr>
        <p:blipFill>
          <a:blip r:embed="rId5">
            <a:alphaModFix/>
          </a:blip>
          <a:stretch>
            <a:fillRect/>
          </a:stretch>
        </p:blipFill>
        <p:spPr>
          <a:xfrm>
            <a:off x="6213425" y="3060400"/>
            <a:ext cx="3578286" cy="1878600"/>
          </a:xfrm>
          <a:prstGeom prst="rect">
            <a:avLst/>
          </a:prstGeom>
          <a:noFill/>
          <a:ln>
            <a:noFill/>
          </a:ln>
        </p:spPr>
      </p:pic>
      <p:sp>
        <p:nvSpPr>
          <p:cNvPr id="149" name="Google Shape;149;p25"/>
          <p:cNvSpPr/>
          <p:nvPr/>
        </p:nvSpPr>
        <p:spPr>
          <a:xfrm>
            <a:off x="2158475" y="4000650"/>
            <a:ext cx="1021500" cy="209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5"/>
          <p:cNvSpPr/>
          <p:nvPr/>
        </p:nvSpPr>
        <p:spPr>
          <a:xfrm>
            <a:off x="5825050" y="4000650"/>
            <a:ext cx="1021500" cy="209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6"/>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Database</a:t>
            </a:r>
            <a:endParaRPr/>
          </a:p>
        </p:txBody>
      </p:sp>
      <p:sp>
        <p:nvSpPr>
          <p:cNvPr id="156" name="Google Shape;156;p26"/>
          <p:cNvSpPr txBox="1">
            <a:spLocks noGrp="1"/>
          </p:cNvSpPr>
          <p:nvPr>
            <p:ph type="body" idx="1"/>
          </p:nvPr>
        </p:nvSpPr>
        <p:spPr>
          <a:xfrm>
            <a:off x="311700" y="1399925"/>
            <a:ext cx="8520600" cy="350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000000"/>
                </a:solidFill>
                <a:latin typeface="Arial"/>
                <a:ea typeface="Arial"/>
                <a:cs typeface="Arial"/>
                <a:sym typeface="Arial"/>
              </a:rPr>
              <a:t>To create the database, nine tables were made and loaded with data we had gathered from multiple sources. We then used SQL inner joins to merge eight of these tables on county. Our offenses data required a bit more work. Once the three datasets were loaded into an offenses table, we wanted to group columns in order to see only pertinent information. The following code was used to do so:</a:t>
            </a:r>
            <a:endParaRPr sz="1500">
              <a:solidFill>
                <a:srgbClr val="000000"/>
              </a:solidFill>
              <a:latin typeface="Arial"/>
              <a:ea typeface="Arial"/>
              <a:cs typeface="Arial"/>
              <a:sym typeface="Arial"/>
            </a:endParaRPr>
          </a:p>
          <a:p>
            <a:pPr marL="0" lvl="0" indent="0" algn="l" rtl="0">
              <a:spcBef>
                <a:spcPts val="1200"/>
              </a:spcBef>
              <a:spcAft>
                <a:spcPts val="0"/>
              </a:spcAft>
              <a:buNone/>
            </a:pPr>
            <a:endParaRPr sz="1500">
              <a:solidFill>
                <a:srgbClr val="000000"/>
              </a:solidFill>
              <a:latin typeface="Arial"/>
              <a:ea typeface="Arial"/>
              <a:cs typeface="Arial"/>
              <a:sym typeface="Arial"/>
            </a:endParaRPr>
          </a:p>
          <a:p>
            <a:pPr marL="0" lvl="0" indent="0" algn="l" rtl="0">
              <a:spcBef>
                <a:spcPts val="1200"/>
              </a:spcBef>
              <a:spcAft>
                <a:spcPts val="0"/>
              </a:spcAft>
              <a:buNone/>
            </a:pPr>
            <a:endParaRPr sz="1500">
              <a:solidFill>
                <a:srgbClr val="000000"/>
              </a:solidFill>
              <a:latin typeface="Arial"/>
              <a:ea typeface="Arial"/>
              <a:cs typeface="Arial"/>
              <a:sym typeface="Arial"/>
            </a:endParaRPr>
          </a:p>
          <a:p>
            <a:pPr marL="0" lvl="0" indent="0" algn="l" rtl="0">
              <a:spcBef>
                <a:spcPts val="1200"/>
              </a:spcBef>
              <a:spcAft>
                <a:spcPts val="0"/>
              </a:spcAft>
              <a:buNone/>
            </a:pPr>
            <a:endParaRPr sz="1500">
              <a:solidFill>
                <a:srgbClr val="000000"/>
              </a:solidFill>
              <a:latin typeface="Arial"/>
              <a:ea typeface="Arial"/>
              <a:cs typeface="Arial"/>
              <a:sym typeface="Arial"/>
            </a:endParaRPr>
          </a:p>
          <a:p>
            <a:pPr marL="0" lvl="0" indent="0" algn="l" rtl="0">
              <a:spcBef>
                <a:spcPts val="1200"/>
              </a:spcBef>
              <a:spcAft>
                <a:spcPts val="0"/>
              </a:spcAft>
              <a:buNone/>
            </a:pPr>
            <a:endParaRPr sz="1500">
              <a:solidFill>
                <a:srgbClr val="000000"/>
              </a:solidFill>
              <a:latin typeface="Arial"/>
              <a:ea typeface="Arial"/>
              <a:cs typeface="Arial"/>
              <a:sym typeface="Arial"/>
            </a:endParaRPr>
          </a:p>
          <a:p>
            <a:pPr marL="0" lvl="0" indent="0" algn="l" rtl="0">
              <a:spcBef>
                <a:spcPts val="0"/>
              </a:spcBef>
              <a:spcAft>
                <a:spcPts val="1200"/>
              </a:spcAft>
              <a:buNone/>
            </a:pPr>
            <a:r>
              <a:rPr lang="en" sz="1500">
                <a:solidFill>
                  <a:srgbClr val="000000"/>
                </a:solidFill>
                <a:latin typeface="Arial"/>
                <a:ea typeface="Arial"/>
                <a:cs typeface="Arial"/>
                <a:sym typeface="Arial"/>
              </a:rPr>
              <a:t>Once we were happy with our new tables, the rest were dropped to keep the database clean. An ERD depicting our original data tables that were dropped can be found on the next slide.</a:t>
            </a:r>
            <a:endParaRPr sz="1500">
              <a:latin typeface="Arial"/>
              <a:ea typeface="Arial"/>
              <a:cs typeface="Arial"/>
              <a:sym typeface="Arial"/>
            </a:endParaRPr>
          </a:p>
        </p:txBody>
      </p:sp>
      <p:pic>
        <p:nvPicPr>
          <p:cNvPr id="157" name="Google Shape;157;p26"/>
          <p:cNvPicPr preferRelativeResize="0"/>
          <p:nvPr/>
        </p:nvPicPr>
        <p:blipFill>
          <a:blip r:embed="rId3">
            <a:alphaModFix/>
          </a:blip>
          <a:stretch>
            <a:fillRect/>
          </a:stretch>
        </p:blipFill>
        <p:spPr>
          <a:xfrm>
            <a:off x="354113" y="3069801"/>
            <a:ext cx="8435824" cy="1074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162" name="Google Shape;162;p27"/>
          <p:cNvPicPr preferRelativeResize="0"/>
          <p:nvPr/>
        </p:nvPicPr>
        <p:blipFill>
          <a:blip r:embed="rId3">
            <a:alphaModFix/>
          </a:blip>
          <a:stretch>
            <a:fillRect/>
          </a:stretch>
        </p:blipFill>
        <p:spPr>
          <a:xfrm>
            <a:off x="2379338" y="1276350"/>
            <a:ext cx="4385336" cy="3867152"/>
          </a:xfrm>
          <a:prstGeom prst="rect">
            <a:avLst/>
          </a:prstGeom>
          <a:noFill/>
          <a:ln>
            <a:noFill/>
          </a:ln>
        </p:spPr>
      </p:pic>
      <p:sp>
        <p:nvSpPr>
          <p:cNvPr id="163" name="Google Shape;163;p27"/>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Database ERD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8"/>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Machine Learning</a:t>
            </a:r>
            <a:endParaRPr/>
          </a:p>
        </p:txBody>
      </p:sp>
      <p:sp>
        <p:nvSpPr>
          <p:cNvPr id="169" name="Google Shape;169;p28"/>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Why Unsupervised?</a:t>
            </a:r>
            <a:endParaRPr b="1"/>
          </a:p>
          <a:p>
            <a:pPr marL="0" lvl="0" indent="0" algn="l" rtl="0">
              <a:spcBef>
                <a:spcPts val="1200"/>
              </a:spcBef>
              <a:spcAft>
                <a:spcPts val="1200"/>
              </a:spcAft>
              <a:buNone/>
            </a:pPr>
            <a:r>
              <a:rPr lang="en"/>
              <a:t>The decision to use unsupervised machine learning was due to the question our analysis is trying to answer, what drives crime? The goal is to find variables that are related to crime</a:t>
            </a:r>
            <a:endParaRPr/>
          </a:p>
        </p:txBody>
      </p:sp>
      <p:pic>
        <p:nvPicPr>
          <p:cNvPr id="170" name="Google Shape;170;p28"/>
          <p:cNvPicPr preferRelativeResize="0"/>
          <p:nvPr/>
        </p:nvPicPr>
        <p:blipFill>
          <a:blip r:embed="rId3">
            <a:alphaModFix/>
          </a:blip>
          <a:stretch>
            <a:fillRect/>
          </a:stretch>
        </p:blipFill>
        <p:spPr>
          <a:xfrm>
            <a:off x="4080775" y="2291425"/>
            <a:ext cx="4895851" cy="1696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9"/>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Machine Learning</a:t>
            </a:r>
            <a:endParaRPr/>
          </a:p>
        </p:txBody>
      </p:sp>
      <p:sp>
        <p:nvSpPr>
          <p:cNvPr id="176" name="Google Shape;176;p29"/>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Models</a:t>
            </a:r>
            <a:endParaRPr b="1"/>
          </a:p>
          <a:p>
            <a:pPr marL="0" lvl="0" indent="0" algn="l" rtl="0">
              <a:spcBef>
                <a:spcPts val="1200"/>
              </a:spcBef>
              <a:spcAft>
                <a:spcPts val="0"/>
              </a:spcAft>
              <a:buNone/>
            </a:pPr>
            <a:r>
              <a:rPr lang="en"/>
              <a:t>Scikit-learn</a:t>
            </a:r>
            <a:endParaRPr/>
          </a:p>
          <a:p>
            <a:pPr marL="0" lvl="0" indent="0" algn="l" rtl="0">
              <a:spcBef>
                <a:spcPts val="1200"/>
              </a:spcBef>
              <a:spcAft>
                <a:spcPts val="0"/>
              </a:spcAft>
              <a:buNone/>
            </a:pPr>
            <a:r>
              <a:rPr lang="en"/>
              <a:t>K-Means, DBSCAN are being used to generate relationships at this point</a:t>
            </a:r>
            <a:endParaRPr/>
          </a:p>
          <a:p>
            <a:pPr marL="0" lvl="0" indent="0" algn="l" rtl="0">
              <a:spcBef>
                <a:spcPts val="1200"/>
              </a:spcBef>
              <a:spcAft>
                <a:spcPts val="1200"/>
              </a:spcAft>
              <a:buNone/>
            </a:pPr>
            <a:r>
              <a:rPr lang="en"/>
              <a:t>Two other algorithms worth looking into are Optics, and Ward Hierarchical </a:t>
            </a:r>
            <a:endParaRPr/>
          </a:p>
        </p:txBody>
      </p:sp>
      <p:pic>
        <p:nvPicPr>
          <p:cNvPr id="177" name="Google Shape;177;p29"/>
          <p:cNvPicPr preferRelativeResize="0"/>
          <p:nvPr/>
        </p:nvPicPr>
        <p:blipFill>
          <a:blip r:embed="rId3">
            <a:alphaModFix/>
          </a:blip>
          <a:stretch>
            <a:fillRect/>
          </a:stretch>
        </p:blipFill>
        <p:spPr>
          <a:xfrm>
            <a:off x="4528375" y="1505700"/>
            <a:ext cx="4527599" cy="290740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0"/>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Machine Learning</a:t>
            </a:r>
            <a:endParaRPr/>
          </a:p>
        </p:txBody>
      </p:sp>
      <p:sp>
        <p:nvSpPr>
          <p:cNvPr id="183" name="Google Shape;183;p30"/>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Interpreting Results</a:t>
            </a:r>
            <a:endParaRPr b="1"/>
          </a:p>
          <a:p>
            <a:pPr marL="0" lvl="0" indent="0" algn="l" rtl="0">
              <a:spcBef>
                <a:spcPts val="1200"/>
              </a:spcBef>
              <a:spcAft>
                <a:spcPts val="0"/>
              </a:spcAft>
              <a:buNone/>
            </a:pPr>
            <a:r>
              <a:rPr lang="en"/>
              <a:t>Started with random axis, now using correlation analysis</a:t>
            </a:r>
            <a:endParaRPr/>
          </a:p>
          <a:p>
            <a:pPr marL="0" lvl="0" indent="0" algn="l" rtl="0">
              <a:spcBef>
                <a:spcPts val="1200"/>
              </a:spcBef>
              <a:spcAft>
                <a:spcPts val="0"/>
              </a:spcAft>
              <a:buNone/>
            </a:pPr>
            <a:r>
              <a:rPr lang="en"/>
              <a:t>Attempting to get more defined clusters by changing models, scalers, and refining the variable list </a:t>
            </a:r>
            <a:endParaRPr/>
          </a:p>
          <a:p>
            <a:pPr marL="0" lvl="0" indent="0" algn="l" rtl="0">
              <a:spcBef>
                <a:spcPts val="1200"/>
              </a:spcBef>
              <a:spcAft>
                <a:spcPts val="1200"/>
              </a:spcAft>
              <a:buNone/>
            </a:pPr>
            <a:endParaRPr/>
          </a:p>
        </p:txBody>
      </p:sp>
      <p:pic>
        <p:nvPicPr>
          <p:cNvPr id="184" name="Google Shape;184;p30"/>
          <p:cNvPicPr preferRelativeResize="0"/>
          <p:nvPr/>
        </p:nvPicPr>
        <p:blipFill>
          <a:blip r:embed="rId3">
            <a:alphaModFix/>
          </a:blip>
          <a:stretch>
            <a:fillRect/>
          </a:stretch>
        </p:blipFill>
        <p:spPr>
          <a:xfrm>
            <a:off x="4627925" y="1773600"/>
            <a:ext cx="4296874" cy="2328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1"/>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Dashboard Layout</a:t>
            </a:r>
            <a:endParaRPr/>
          </a:p>
        </p:txBody>
      </p:sp>
      <p:sp>
        <p:nvSpPr>
          <p:cNvPr id="190" name="Google Shape;190;p31"/>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rgbClr val="24292F"/>
                </a:solidFill>
                <a:highlight>
                  <a:schemeClr val="lt1"/>
                </a:highlight>
                <a:latin typeface="Arial"/>
                <a:ea typeface="Arial"/>
                <a:cs typeface="Arial"/>
                <a:sym typeface="Arial"/>
              </a:rPr>
              <a:t>The Dashboard will be created using Tableau, with different interactive elements for the different charts and maps uploaded to the website.</a:t>
            </a:r>
            <a:endParaRPr>
              <a:solidFill>
                <a:srgbClr val="24292F"/>
              </a:solidFill>
              <a:highlight>
                <a:schemeClr val="lt1"/>
              </a:highlight>
              <a:latin typeface="Arial"/>
              <a:ea typeface="Arial"/>
              <a:cs typeface="Arial"/>
              <a:sym typeface="Arial"/>
            </a:endParaRPr>
          </a:p>
          <a:p>
            <a:pPr marL="457200" lvl="0" indent="-311150" algn="l" rtl="0">
              <a:spcBef>
                <a:spcPts val="1200"/>
              </a:spcBef>
              <a:spcAft>
                <a:spcPts val="0"/>
              </a:spcAft>
              <a:buClr>
                <a:srgbClr val="24292F"/>
              </a:buClr>
              <a:buSzPts val="1300"/>
              <a:buFont typeface="Arial"/>
              <a:buChar char="●"/>
            </a:pPr>
            <a:r>
              <a:rPr lang="en">
                <a:solidFill>
                  <a:srgbClr val="24292F"/>
                </a:solidFill>
                <a:highlight>
                  <a:schemeClr val="lt1"/>
                </a:highlight>
                <a:latin typeface="Arial"/>
                <a:ea typeface="Arial"/>
                <a:cs typeface="Arial"/>
                <a:sym typeface="Arial"/>
              </a:rPr>
              <a:t>Title/Header</a:t>
            </a:r>
            <a:endParaRPr>
              <a:solidFill>
                <a:srgbClr val="24292F"/>
              </a:solidFill>
              <a:highlight>
                <a:schemeClr val="lt1"/>
              </a:highlight>
              <a:latin typeface="Arial"/>
              <a:ea typeface="Arial"/>
              <a:cs typeface="Arial"/>
              <a:sym typeface="Arial"/>
            </a:endParaRPr>
          </a:p>
          <a:p>
            <a:pPr marL="457200" lvl="0" indent="-311150" algn="l" rtl="0">
              <a:spcBef>
                <a:spcPts val="0"/>
              </a:spcBef>
              <a:spcAft>
                <a:spcPts val="0"/>
              </a:spcAft>
              <a:buClr>
                <a:srgbClr val="24292F"/>
              </a:buClr>
              <a:buSzPts val="1300"/>
              <a:buFont typeface="Arial"/>
              <a:buChar char="●"/>
            </a:pPr>
            <a:r>
              <a:rPr lang="en">
                <a:solidFill>
                  <a:srgbClr val="24292F"/>
                </a:solidFill>
                <a:highlight>
                  <a:schemeClr val="lt1"/>
                </a:highlight>
                <a:latin typeface="Arial"/>
                <a:ea typeface="Arial"/>
                <a:cs typeface="Arial"/>
                <a:sym typeface="Arial"/>
              </a:rPr>
              <a:t>Purpose/Rationale, with overview of data used</a:t>
            </a:r>
            <a:endParaRPr>
              <a:solidFill>
                <a:srgbClr val="24292F"/>
              </a:solidFill>
              <a:highlight>
                <a:schemeClr val="lt1"/>
              </a:highlight>
              <a:latin typeface="Arial"/>
              <a:ea typeface="Arial"/>
              <a:cs typeface="Arial"/>
              <a:sym typeface="Arial"/>
            </a:endParaRPr>
          </a:p>
          <a:p>
            <a:pPr marL="457200" lvl="0" indent="-311150" algn="l" rtl="0">
              <a:spcBef>
                <a:spcPts val="0"/>
              </a:spcBef>
              <a:spcAft>
                <a:spcPts val="0"/>
              </a:spcAft>
              <a:buClr>
                <a:srgbClr val="24292F"/>
              </a:buClr>
              <a:buSzPts val="1300"/>
              <a:buFont typeface="Arial"/>
              <a:buChar char="●"/>
            </a:pPr>
            <a:r>
              <a:rPr lang="en">
                <a:solidFill>
                  <a:srgbClr val="24292F"/>
                </a:solidFill>
                <a:highlight>
                  <a:schemeClr val="lt1"/>
                </a:highlight>
                <a:latin typeface="Arial"/>
                <a:ea typeface="Arial"/>
                <a:cs typeface="Arial"/>
                <a:sym typeface="Arial"/>
              </a:rPr>
              <a:t>Basic Summary Statistic Maps and Graphs, with small write ups about each</a:t>
            </a:r>
            <a:endParaRPr>
              <a:solidFill>
                <a:srgbClr val="24292F"/>
              </a:solidFill>
              <a:highlight>
                <a:schemeClr val="lt1"/>
              </a:highlight>
              <a:latin typeface="Arial"/>
              <a:ea typeface="Arial"/>
              <a:cs typeface="Arial"/>
              <a:sym typeface="Arial"/>
            </a:endParaRPr>
          </a:p>
          <a:p>
            <a:pPr marL="457200" lvl="0" indent="-311150" algn="l" rtl="0">
              <a:spcBef>
                <a:spcPts val="0"/>
              </a:spcBef>
              <a:spcAft>
                <a:spcPts val="0"/>
              </a:spcAft>
              <a:buClr>
                <a:srgbClr val="24292F"/>
              </a:buClr>
              <a:buSzPts val="1300"/>
              <a:buFont typeface="Arial"/>
              <a:buChar char="●"/>
            </a:pPr>
            <a:r>
              <a:rPr lang="en">
                <a:solidFill>
                  <a:srgbClr val="24292F"/>
                </a:solidFill>
                <a:highlight>
                  <a:schemeClr val="lt1"/>
                </a:highlight>
                <a:latin typeface="Arial"/>
                <a:ea typeface="Arial"/>
                <a:cs typeface="Arial"/>
                <a:sym typeface="Arial"/>
              </a:rPr>
              <a:t>Interactive elements that help explain and show the relationship between crime and the various elements</a:t>
            </a:r>
            <a:endParaRPr>
              <a:solidFill>
                <a:srgbClr val="24292F"/>
              </a:solidFill>
              <a:highlight>
                <a:schemeClr val="lt1"/>
              </a:highlight>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Purpose</a:t>
            </a:r>
            <a:endParaRPr/>
          </a:p>
        </p:txBody>
      </p:sp>
      <p:sp>
        <p:nvSpPr>
          <p:cNvPr id="71" name="Google Shape;71;p14"/>
          <p:cNvSpPr txBox="1">
            <a:spLocks noGrp="1"/>
          </p:cNvSpPr>
          <p:nvPr>
            <p:ph type="body" idx="4294967295"/>
          </p:nvPr>
        </p:nvSpPr>
        <p:spPr>
          <a:xfrm>
            <a:off x="311725" y="1508300"/>
            <a:ext cx="8499300" cy="309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700">
                <a:solidFill>
                  <a:srgbClr val="24292F"/>
                </a:solidFill>
                <a:highlight>
                  <a:srgbClr val="FFFFFF"/>
                </a:highlight>
                <a:latin typeface="Arial"/>
                <a:ea typeface="Arial"/>
                <a:cs typeface="Arial"/>
                <a:sym typeface="Arial"/>
              </a:rPr>
              <a:t>This project examines the Wisconsin Department of Justice's crime data from 2018-2020. Pulling in data,--including education, unemployment, poverty, GDP, alcohol consumption, and poverty--we use unsupervised machine learning to detect correlation between crime and these other variables.</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2"/>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Title</a:t>
            </a:r>
            <a:endParaRPr/>
          </a:p>
        </p:txBody>
      </p:sp>
      <p:sp>
        <p:nvSpPr>
          <p:cNvPr id="196" name="Google Shape;196;p32"/>
          <p:cNvSpPr txBox="1"/>
          <p:nvPr/>
        </p:nvSpPr>
        <p:spPr>
          <a:xfrm>
            <a:off x="499950" y="1347300"/>
            <a:ext cx="8270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Roboto"/>
                <a:ea typeface="Roboto"/>
                <a:cs typeface="Roboto"/>
                <a:sym typeface="Roboto"/>
              </a:rPr>
              <a:t>Purpose and Rationale Goes Here</a:t>
            </a:r>
            <a:endParaRPr>
              <a:latin typeface="Roboto"/>
              <a:ea typeface="Roboto"/>
              <a:cs typeface="Roboto"/>
              <a:sym typeface="Roboto"/>
            </a:endParaRPr>
          </a:p>
        </p:txBody>
      </p:sp>
      <p:pic>
        <p:nvPicPr>
          <p:cNvPr id="197" name="Google Shape;197;p32"/>
          <p:cNvPicPr preferRelativeResize="0"/>
          <p:nvPr/>
        </p:nvPicPr>
        <p:blipFill>
          <a:blip r:embed="rId3">
            <a:alphaModFix/>
          </a:blip>
          <a:stretch>
            <a:fillRect/>
          </a:stretch>
        </p:blipFill>
        <p:spPr>
          <a:xfrm>
            <a:off x="430977" y="1819525"/>
            <a:ext cx="3730902" cy="1932125"/>
          </a:xfrm>
          <a:prstGeom prst="rect">
            <a:avLst/>
          </a:prstGeom>
          <a:noFill/>
          <a:ln>
            <a:noFill/>
          </a:ln>
        </p:spPr>
      </p:pic>
      <p:pic>
        <p:nvPicPr>
          <p:cNvPr id="198" name="Google Shape;198;p32"/>
          <p:cNvPicPr preferRelativeResize="0"/>
          <p:nvPr/>
        </p:nvPicPr>
        <p:blipFill>
          <a:blip r:embed="rId4">
            <a:alphaModFix/>
          </a:blip>
          <a:stretch>
            <a:fillRect/>
          </a:stretch>
        </p:blipFill>
        <p:spPr>
          <a:xfrm>
            <a:off x="4999450" y="1860950"/>
            <a:ext cx="3563623" cy="1849275"/>
          </a:xfrm>
          <a:prstGeom prst="rect">
            <a:avLst/>
          </a:prstGeom>
          <a:noFill/>
          <a:ln>
            <a:noFill/>
          </a:ln>
        </p:spPr>
      </p:pic>
      <p:sp>
        <p:nvSpPr>
          <p:cNvPr id="199" name="Google Shape;199;p32"/>
          <p:cNvSpPr txBox="1"/>
          <p:nvPr/>
        </p:nvSpPr>
        <p:spPr>
          <a:xfrm>
            <a:off x="474525" y="3872450"/>
            <a:ext cx="368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Write up of this graph</a:t>
            </a:r>
            <a:endParaRPr>
              <a:latin typeface="Roboto"/>
              <a:ea typeface="Roboto"/>
              <a:cs typeface="Roboto"/>
              <a:sym typeface="Roboto"/>
            </a:endParaRPr>
          </a:p>
        </p:txBody>
      </p:sp>
      <p:sp>
        <p:nvSpPr>
          <p:cNvPr id="200" name="Google Shape;200;p32"/>
          <p:cNvSpPr txBox="1"/>
          <p:nvPr/>
        </p:nvSpPr>
        <p:spPr>
          <a:xfrm>
            <a:off x="5058775" y="3821600"/>
            <a:ext cx="350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Write Up of this map</a:t>
            </a:r>
            <a:endParaRPr>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3"/>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206" name="Google Shape;206;p33"/>
          <p:cNvSpPr txBox="1"/>
          <p:nvPr/>
        </p:nvSpPr>
        <p:spPr>
          <a:xfrm>
            <a:off x="311625" y="1474425"/>
            <a:ext cx="8520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Roboto"/>
                <a:ea typeface="Roboto"/>
                <a:cs typeface="Roboto"/>
                <a:sym typeface="Roboto"/>
              </a:rPr>
              <a:t>Write up of some broad findings, leading to more interactive elements below for the user to explore</a:t>
            </a:r>
            <a:endParaRPr>
              <a:latin typeface="Roboto"/>
              <a:ea typeface="Roboto"/>
              <a:cs typeface="Roboto"/>
              <a:sym typeface="Roboto"/>
            </a:endParaRPr>
          </a:p>
        </p:txBody>
      </p:sp>
      <p:pic>
        <p:nvPicPr>
          <p:cNvPr id="207" name="Google Shape;207;p33"/>
          <p:cNvPicPr preferRelativeResize="0"/>
          <p:nvPr/>
        </p:nvPicPr>
        <p:blipFill>
          <a:blip r:embed="rId3">
            <a:alphaModFix/>
          </a:blip>
          <a:stretch>
            <a:fillRect/>
          </a:stretch>
        </p:blipFill>
        <p:spPr>
          <a:xfrm>
            <a:off x="311723" y="1960650"/>
            <a:ext cx="3066977" cy="1954299"/>
          </a:xfrm>
          <a:prstGeom prst="rect">
            <a:avLst/>
          </a:prstGeom>
          <a:noFill/>
          <a:ln>
            <a:noFill/>
          </a:ln>
        </p:spPr>
      </p:pic>
      <p:pic>
        <p:nvPicPr>
          <p:cNvPr id="208" name="Google Shape;208;p33"/>
          <p:cNvPicPr preferRelativeResize="0"/>
          <p:nvPr/>
        </p:nvPicPr>
        <p:blipFill>
          <a:blip r:embed="rId4">
            <a:alphaModFix/>
          </a:blip>
          <a:stretch>
            <a:fillRect/>
          </a:stretch>
        </p:blipFill>
        <p:spPr>
          <a:xfrm>
            <a:off x="4400846" y="1917637"/>
            <a:ext cx="3895878" cy="2040325"/>
          </a:xfrm>
          <a:prstGeom prst="rect">
            <a:avLst/>
          </a:prstGeom>
          <a:noFill/>
          <a:ln>
            <a:noFill/>
          </a:ln>
        </p:spPr>
      </p:pic>
      <p:sp>
        <p:nvSpPr>
          <p:cNvPr id="209" name="Google Shape;209;p33"/>
          <p:cNvSpPr txBox="1"/>
          <p:nvPr/>
        </p:nvSpPr>
        <p:spPr>
          <a:xfrm>
            <a:off x="311725" y="4050400"/>
            <a:ext cx="306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Write up of this graph</a:t>
            </a:r>
            <a:endParaRPr>
              <a:latin typeface="Roboto"/>
              <a:ea typeface="Roboto"/>
              <a:cs typeface="Roboto"/>
              <a:sym typeface="Roboto"/>
            </a:endParaRPr>
          </a:p>
        </p:txBody>
      </p:sp>
      <p:sp>
        <p:nvSpPr>
          <p:cNvPr id="210" name="Google Shape;210;p33"/>
          <p:cNvSpPr txBox="1"/>
          <p:nvPr/>
        </p:nvSpPr>
        <p:spPr>
          <a:xfrm>
            <a:off x="4400850" y="4050400"/>
            <a:ext cx="368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Write up of this map</a:t>
            </a:r>
            <a:endParaRPr>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4"/>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Interactive Elements</a:t>
            </a:r>
            <a:endParaRPr/>
          </a:p>
        </p:txBody>
      </p:sp>
      <p:pic>
        <p:nvPicPr>
          <p:cNvPr id="216" name="Google Shape;216;p34"/>
          <p:cNvPicPr preferRelativeResize="0"/>
          <p:nvPr/>
        </p:nvPicPr>
        <p:blipFill>
          <a:blip r:embed="rId3">
            <a:alphaModFix/>
          </a:blip>
          <a:stretch>
            <a:fillRect/>
          </a:stretch>
        </p:blipFill>
        <p:spPr>
          <a:xfrm>
            <a:off x="152400" y="1277025"/>
            <a:ext cx="7120202" cy="3714076"/>
          </a:xfrm>
          <a:prstGeom prst="rect">
            <a:avLst/>
          </a:prstGeom>
          <a:noFill/>
          <a:ln>
            <a:noFill/>
          </a:ln>
        </p:spPr>
      </p:pic>
      <p:sp>
        <p:nvSpPr>
          <p:cNvPr id="217" name="Google Shape;217;p34"/>
          <p:cNvSpPr txBox="1">
            <a:spLocks noGrp="1"/>
          </p:cNvSpPr>
          <p:nvPr>
            <p:ph type="body" idx="4294967295"/>
          </p:nvPr>
        </p:nvSpPr>
        <p:spPr>
          <a:xfrm>
            <a:off x="7357500" y="1486913"/>
            <a:ext cx="1786500" cy="3294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900"/>
              <a:t>Interactive Map</a:t>
            </a:r>
            <a:endParaRPr sz="1900"/>
          </a:p>
          <a:p>
            <a:pPr marL="457200" lvl="0" indent="-311150" algn="l" rtl="0">
              <a:spcBef>
                <a:spcPts val="1200"/>
              </a:spcBef>
              <a:spcAft>
                <a:spcPts val="0"/>
              </a:spcAft>
              <a:buClr>
                <a:srgbClr val="24292F"/>
              </a:buClr>
              <a:buSzPts val="1300"/>
              <a:buFont typeface="Arial"/>
              <a:buChar char="●"/>
            </a:pPr>
            <a:r>
              <a:rPr lang="en">
                <a:solidFill>
                  <a:srgbClr val="24292F"/>
                </a:solidFill>
                <a:highlight>
                  <a:srgbClr val="FFFFFF"/>
                </a:highlight>
                <a:latin typeface="Arial"/>
                <a:ea typeface="Arial"/>
                <a:cs typeface="Arial"/>
                <a:sym typeface="Arial"/>
              </a:rPr>
              <a:t>Crime can be sorted by year and offense</a:t>
            </a:r>
            <a:endParaRPr>
              <a:solidFill>
                <a:srgbClr val="24292F"/>
              </a:solidFill>
              <a:highlight>
                <a:srgbClr val="FFFFFF"/>
              </a:highlight>
              <a:latin typeface="Arial"/>
              <a:ea typeface="Arial"/>
              <a:cs typeface="Arial"/>
              <a:sym typeface="Arial"/>
            </a:endParaRPr>
          </a:p>
          <a:p>
            <a:pPr marL="457200" lvl="0" indent="-311150" algn="l" rtl="0">
              <a:spcBef>
                <a:spcPts val="0"/>
              </a:spcBef>
              <a:spcAft>
                <a:spcPts val="0"/>
              </a:spcAft>
              <a:buClr>
                <a:srgbClr val="24292F"/>
              </a:buClr>
              <a:buSzPts val="1300"/>
              <a:buFont typeface="Arial"/>
              <a:buChar char="●"/>
            </a:pPr>
            <a:r>
              <a:rPr lang="en">
                <a:solidFill>
                  <a:srgbClr val="24292F"/>
                </a:solidFill>
                <a:highlight>
                  <a:srgbClr val="FFFFFF"/>
                </a:highlight>
                <a:latin typeface="Arial"/>
                <a:ea typeface="Arial"/>
                <a:cs typeface="Arial"/>
                <a:sym typeface="Arial"/>
              </a:rPr>
              <a:t>Poverty size of the marker</a:t>
            </a:r>
            <a:endParaRPr>
              <a:solidFill>
                <a:srgbClr val="24292F"/>
              </a:solidFill>
              <a:highlight>
                <a:srgbClr val="FFFFFF"/>
              </a:highlight>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Interactive Elements</a:t>
            </a:r>
            <a:endParaRPr/>
          </a:p>
        </p:txBody>
      </p:sp>
      <p:sp>
        <p:nvSpPr>
          <p:cNvPr id="223" name="Google Shape;223;p35"/>
          <p:cNvSpPr txBox="1">
            <a:spLocks noGrp="1"/>
          </p:cNvSpPr>
          <p:nvPr>
            <p:ph type="body" idx="4294967295"/>
          </p:nvPr>
        </p:nvSpPr>
        <p:spPr>
          <a:xfrm>
            <a:off x="6212000" y="1486900"/>
            <a:ext cx="2278200" cy="3294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900"/>
              <a:t>Interactive Map</a:t>
            </a:r>
            <a:endParaRPr sz="1900"/>
          </a:p>
          <a:p>
            <a:pPr marL="457200" lvl="0" indent="-311150" algn="l" rtl="0">
              <a:spcBef>
                <a:spcPts val="1200"/>
              </a:spcBef>
              <a:spcAft>
                <a:spcPts val="0"/>
              </a:spcAft>
              <a:buClr>
                <a:srgbClr val="24292F"/>
              </a:buClr>
              <a:buSzPts val="1300"/>
              <a:buFont typeface="Arial"/>
              <a:buChar char="●"/>
            </a:pPr>
            <a:r>
              <a:rPr lang="en">
                <a:solidFill>
                  <a:srgbClr val="24292F"/>
                </a:solidFill>
                <a:highlight>
                  <a:srgbClr val="FFFFFF"/>
                </a:highlight>
                <a:latin typeface="Arial"/>
                <a:ea typeface="Arial"/>
                <a:cs typeface="Arial"/>
                <a:sym typeface="Arial"/>
              </a:rPr>
              <a:t>Education by size of marker, can change percent and total number of degrees</a:t>
            </a:r>
            <a:endParaRPr>
              <a:solidFill>
                <a:srgbClr val="24292F"/>
              </a:solidFill>
              <a:highlight>
                <a:srgbClr val="FFFFFF"/>
              </a:highlight>
              <a:latin typeface="Arial"/>
              <a:ea typeface="Arial"/>
              <a:cs typeface="Arial"/>
              <a:sym typeface="Arial"/>
            </a:endParaRPr>
          </a:p>
          <a:p>
            <a:pPr marL="457200" lvl="0" indent="-311150" algn="l" rtl="0">
              <a:spcBef>
                <a:spcPts val="0"/>
              </a:spcBef>
              <a:spcAft>
                <a:spcPts val="0"/>
              </a:spcAft>
              <a:buClr>
                <a:srgbClr val="24292F"/>
              </a:buClr>
              <a:buSzPts val="1300"/>
              <a:buFont typeface="Arial"/>
              <a:buChar char="●"/>
            </a:pPr>
            <a:r>
              <a:rPr lang="en">
                <a:solidFill>
                  <a:srgbClr val="24292F"/>
                </a:solidFill>
                <a:highlight>
                  <a:srgbClr val="FFFFFF"/>
                </a:highlight>
                <a:latin typeface="Arial"/>
                <a:ea typeface="Arial"/>
                <a:cs typeface="Arial"/>
                <a:sym typeface="Arial"/>
              </a:rPr>
              <a:t>Poverty by color</a:t>
            </a:r>
            <a:endParaRPr>
              <a:solidFill>
                <a:srgbClr val="24292F"/>
              </a:solidFill>
              <a:highlight>
                <a:srgbClr val="FFFFFF"/>
              </a:highlight>
              <a:latin typeface="Arial"/>
              <a:ea typeface="Arial"/>
              <a:cs typeface="Arial"/>
              <a:sym typeface="Arial"/>
            </a:endParaRPr>
          </a:p>
        </p:txBody>
      </p:sp>
      <p:pic>
        <p:nvPicPr>
          <p:cNvPr id="224" name="Google Shape;224;p35"/>
          <p:cNvPicPr preferRelativeResize="0"/>
          <p:nvPr/>
        </p:nvPicPr>
        <p:blipFill>
          <a:blip r:embed="rId3">
            <a:alphaModFix/>
          </a:blip>
          <a:stretch>
            <a:fillRect/>
          </a:stretch>
        </p:blipFill>
        <p:spPr>
          <a:xfrm>
            <a:off x="152400" y="1277025"/>
            <a:ext cx="5592960" cy="3714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6"/>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Interactive Elements</a:t>
            </a:r>
            <a:endParaRPr/>
          </a:p>
        </p:txBody>
      </p:sp>
      <p:sp>
        <p:nvSpPr>
          <p:cNvPr id="230" name="Google Shape;230;p36"/>
          <p:cNvSpPr txBox="1">
            <a:spLocks noGrp="1"/>
          </p:cNvSpPr>
          <p:nvPr>
            <p:ph type="body" idx="4294967295"/>
          </p:nvPr>
        </p:nvSpPr>
        <p:spPr>
          <a:xfrm>
            <a:off x="7357500" y="1486913"/>
            <a:ext cx="1786500" cy="3294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900"/>
              <a:t>Interactive Chart</a:t>
            </a:r>
            <a:endParaRPr sz="1900"/>
          </a:p>
          <a:p>
            <a:pPr marL="457200" lvl="0" indent="-311150" algn="l" rtl="0">
              <a:spcBef>
                <a:spcPts val="1200"/>
              </a:spcBef>
              <a:spcAft>
                <a:spcPts val="0"/>
              </a:spcAft>
              <a:buClr>
                <a:srgbClr val="24292F"/>
              </a:buClr>
              <a:buSzPts val="1300"/>
              <a:buFont typeface="Arial"/>
              <a:buChar char="●"/>
            </a:pPr>
            <a:r>
              <a:rPr lang="en">
                <a:solidFill>
                  <a:srgbClr val="24292F"/>
                </a:solidFill>
                <a:highlight>
                  <a:srgbClr val="FFFFFF"/>
                </a:highlight>
                <a:latin typeface="Arial"/>
                <a:ea typeface="Arial"/>
                <a:cs typeface="Arial"/>
                <a:sym typeface="Arial"/>
              </a:rPr>
              <a:t>User can sort by year</a:t>
            </a:r>
            <a:endParaRPr>
              <a:solidFill>
                <a:srgbClr val="24292F"/>
              </a:solidFill>
              <a:highlight>
                <a:srgbClr val="FFFFFF"/>
              </a:highlight>
              <a:latin typeface="Arial"/>
              <a:ea typeface="Arial"/>
              <a:cs typeface="Arial"/>
              <a:sym typeface="Arial"/>
            </a:endParaRPr>
          </a:p>
        </p:txBody>
      </p:sp>
      <p:pic>
        <p:nvPicPr>
          <p:cNvPr id="231" name="Google Shape;231;p36"/>
          <p:cNvPicPr preferRelativeResize="0"/>
          <p:nvPr/>
        </p:nvPicPr>
        <p:blipFill>
          <a:blip r:embed="rId3">
            <a:alphaModFix/>
          </a:blip>
          <a:stretch>
            <a:fillRect/>
          </a:stretch>
        </p:blipFill>
        <p:spPr>
          <a:xfrm>
            <a:off x="152400" y="1277025"/>
            <a:ext cx="7052698" cy="365237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7"/>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Interactive Elements</a:t>
            </a:r>
            <a:endParaRPr/>
          </a:p>
        </p:txBody>
      </p:sp>
      <p:pic>
        <p:nvPicPr>
          <p:cNvPr id="237" name="Google Shape;237;p37"/>
          <p:cNvPicPr preferRelativeResize="0"/>
          <p:nvPr/>
        </p:nvPicPr>
        <p:blipFill>
          <a:blip r:embed="rId3">
            <a:alphaModFix/>
          </a:blip>
          <a:stretch>
            <a:fillRect/>
          </a:stretch>
        </p:blipFill>
        <p:spPr>
          <a:xfrm>
            <a:off x="1657663" y="1429425"/>
            <a:ext cx="5828680" cy="37140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8"/>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Preliminary Findings</a:t>
            </a:r>
            <a:endParaRPr/>
          </a:p>
        </p:txBody>
      </p:sp>
      <p:sp>
        <p:nvSpPr>
          <p:cNvPr id="243" name="Google Shape;243;p38"/>
          <p:cNvSpPr txBox="1"/>
          <p:nvPr/>
        </p:nvSpPr>
        <p:spPr>
          <a:xfrm>
            <a:off x="381300" y="1499825"/>
            <a:ext cx="8143200" cy="3555000"/>
          </a:xfrm>
          <a:prstGeom prst="rect">
            <a:avLst/>
          </a:prstGeom>
          <a:noFill/>
          <a:ln>
            <a:noFill/>
          </a:ln>
        </p:spPr>
        <p:txBody>
          <a:bodyPr spcFirstLastPara="1" wrap="square" lIns="91425" tIns="91425" rIns="91425" bIns="91425" anchor="t" anchorCtr="0">
            <a:spAutoFit/>
          </a:bodyPr>
          <a:lstStyle/>
          <a:p>
            <a:pPr marL="0" lvl="0" indent="0" algn="l" rtl="0">
              <a:lnSpc>
                <a:spcPct val="143000"/>
              </a:lnSpc>
              <a:spcBef>
                <a:spcPts val="1400"/>
              </a:spcBef>
              <a:spcAft>
                <a:spcPts val="0"/>
              </a:spcAft>
              <a:buNone/>
            </a:pPr>
            <a:r>
              <a:rPr lang="en" sz="1950" b="1">
                <a:solidFill>
                  <a:srgbClr val="333333"/>
                </a:solidFill>
              </a:rPr>
              <a:t>Preliminary Findings</a:t>
            </a:r>
            <a:endParaRPr sz="1950" b="1">
              <a:solidFill>
                <a:srgbClr val="333333"/>
              </a:solidFill>
            </a:endParaRPr>
          </a:p>
          <a:p>
            <a:pPr marL="0" lvl="0" indent="0" algn="l" rtl="0">
              <a:lnSpc>
                <a:spcPct val="115000"/>
              </a:lnSpc>
              <a:spcBef>
                <a:spcPts val="1000"/>
              </a:spcBef>
              <a:spcAft>
                <a:spcPts val="0"/>
              </a:spcAft>
              <a:buNone/>
            </a:pPr>
            <a:r>
              <a:rPr lang="en" sz="1200">
                <a:solidFill>
                  <a:srgbClr val="333333"/>
                </a:solidFill>
              </a:rPr>
              <a:t>Positive correlation above .95:</a:t>
            </a:r>
            <a:endParaRPr sz="1200">
              <a:solidFill>
                <a:srgbClr val="333333"/>
              </a:solidFill>
            </a:endParaRPr>
          </a:p>
          <a:p>
            <a:pPr marL="0" lvl="0" indent="457200" algn="l" rtl="0">
              <a:lnSpc>
                <a:spcPct val="115000"/>
              </a:lnSpc>
              <a:spcBef>
                <a:spcPts val="1000"/>
              </a:spcBef>
              <a:spcAft>
                <a:spcPts val="0"/>
              </a:spcAft>
              <a:buNone/>
            </a:pPr>
            <a:r>
              <a:rPr lang="en" sz="1200">
                <a:solidFill>
                  <a:srgbClr val="333333"/>
                </a:solidFill>
              </a:rPr>
              <a:t>Between different crimes and unemployment and poverty. </a:t>
            </a:r>
            <a:endParaRPr sz="1200">
              <a:solidFill>
                <a:srgbClr val="333333"/>
              </a:solidFill>
            </a:endParaRPr>
          </a:p>
          <a:p>
            <a:pPr marL="0" lvl="0" indent="0" algn="l" rtl="0">
              <a:lnSpc>
                <a:spcPct val="115000"/>
              </a:lnSpc>
              <a:spcBef>
                <a:spcPts val="1000"/>
              </a:spcBef>
              <a:spcAft>
                <a:spcPts val="0"/>
              </a:spcAft>
              <a:buNone/>
            </a:pPr>
            <a:r>
              <a:rPr lang="en" sz="1200">
                <a:solidFill>
                  <a:srgbClr val="333333"/>
                </a:solidFill>
              </a:rPr>
              <a:t>Negatively correlated:</a:t>
            </a:r>
            <a:endParaRPr sz="1200">
              <a:solidFill>
                <a:srgbClr val="333333"/>
              </a:solidFill>
            </a:endParaRPr>
          </a:p>
          <a:p>
            <a:pPr marL="0" lvl="0" indent="457200" algn="l" rtl="0">
              <a:lnSpc>
                <a:spcPct val="115000"/>
              </a:lnSpc>
              <a:spcBef>
                <a:spcPts val="1000"/>
              </a:spcBef>
              <a:spcAft>
                <a:spcPts val="0"/>
              </a:spcAft>
              <a:buNone/>
            </a:pPr>
            <a:r>
              <a:rPr lang="en" sz="1200">
                <a:solidFill>
                  <a:srgbClr val="333333"/>
                </a:solidFill>
              </a:rPr>
              <a:t>County GDP and alcohol use. </a:t>
            </a:r>
            <a:endParaRPr sz="1200">
              <a:solidFill>
                <a:srgbClr val="333333"/>
              </a:solidFill>
            </a:endParaRPr>
          </a:p>
          <a:p>
            <a:pPr marL="0" lvl="0" indent="0" algn="l" rtl="0">
              <a:lnSpc>
                <a:spcPct val="115000"/>
              </a:lnSpc>
              <a:spcBef>
                <a:spcPts val="1000"/>
              </a:spcBef>
              <a:spcAft>
                <a:spcPts val="0"/>
              </a:spcAft>
              <a:buNone/>
            </a:pPr>
            <a:r>
              <a:rPr lang="en" sz="1200">
                <a:solidFill>
                  <a:srgbClr val="333333"/>
                </a:solidFill>
              </a:rPr>
              <a:t>Other correlations:</a:t>
            </a:r>
            <a:endParaRPr sz="1200">
              <a:solidFill>
                <a:srgbClr val="333333"/>
              </a:solidFill>
            </a:endParaRPr>
          </a:p>
          <a:p>
            <a:pPr marL="457200" lvl="0" indent="0" algn="l" rtl="0">
              <a:lnSpc>
                <a:spcPct val="115000"/>
              </a:lnSpc>
              <a:spcBef>
                <a:spcPts val="1000"/>
              </a:spcBef>
              <a:spcAft>
                <a:spcPts val="0"/>
              </a:spcAft>
              <a:buNone/>
            </a:pPr>
            <a:r>
              <a:rPr lang="en" sz="1200">
                <a:solidFill>
                  <a:srgbClr val="333333"/>
                </a:solidFill>
              </a:rPr>
              <a:t>Urban/rural codes were negatively correlated, indicating that crime is both an urban, suburban, and rural issue.</a:t>
            </a:r>
            <a:endParaRPr sz="1200">
              <a:solidFill>
                <a:srgbClr val="333333"/>
              </a:solidFill>
            </a:endParaRPr>
          </a:p>
          <a:p>
            <a:pPr marL="457200" lvl="0" indent="0" algn="l" rtl="0">
              <a:lnSpc>
                <a:spcPct val="115000"/>
              </a:lnSpc>
              <a:spcBef>
                <a:spcPts val="1000"/>
              </a:spcBef>
              <a:spcAft>
                <a:spcPts val="0"/>
              </a:spcAft>
              <a:buNone/>
            </a:pPr>
            <a:r>
              <a:rPr lang="en" sz="1200">
                <a:solidFill>
                  <a:srgbClr val="333333"/>
                </a:solidFill>
              </a:rPr>
              <a:t>Education had mixed results, appearing both in the top 5% and negative correlation between -.25 and -.54, the lowest correlated variable.</a:t>
            </a:r>
            <a:endParaRPr sz="1200">
              <a:solidFill>
                <a:srgbClr val="333333"/>
              </a:solidFill>
            </a:endParaRPr>
          </a:p>
          <a:p>
            <a:pPr marL="0" lvl="0" indent="0" algn="l" rtl="0">
              <a:spcBef>
                <a:spcPts val="1000"/>
              </a:spcBef>
              <a:spcAft>
                <a:spcPts val="0"/>
              </a:spcAft>
              <a:buNone/>
            </a:pPr>
            <a:endParaRPr>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Why Crime?</a:t>
            </a:r>
            <a:endParaRPr/>
          </a:p>
        </p:txBody>
      </p:sp>
      <p:sp>
        <p:nvSpPr>
          <p:cNvPr id="77" name="Google Shape;77;p15"/>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900"/>
              <a:t>Gallup Polling</a:t>
            </a:r>
            <a:endParaRPr sz="1900"/>
          </a:p>
          <a:p>
            <a:pPr marL="457200" lvl="0" indent="-342900" algn="l" rtl="0">
              <a:spcBef>
                <a:spcPts val="1200"/>
              </a:spcBef>
              <a:spcAft>
                <a:spcPts val="0"/>
              </a:spcAft>
              <a:buClr>
                <a:srgbClr val="24292F"/>
              </a:buClr>
              <a:buSzPts val="1800"/>
              <a:buFont typeface="Arial"/>
              <a:buChar char="●"/>
            </a:pPr>
            <a:r>
              <a:rPr lang="en" sz="1800">
                <a:solidFill>
                  <a:srgbClr val="24292F"/>
                </a:solidFill>
                <a:highlight>
                  <a:srgbClr val="FFFFFF"/>
                </a:highlight>
                <a:latin typeface="Arial"/>
                <a:ea typeface="Arial"/>
                <a:cs typeface="Arial"/>
                <a:sym typeface="Arial"/>
              </a:rPr>
              <a:t>21% of Americans find it an "Extremely Serious"</a:t>
            </a:r>
            <a:endParaRPr sz="1800">
              <a:solidFill>
                <a:srgbClr val="24292F"/>
              </a:solidFill>
              <a:highlight>
                <a:srgbClr val="FFFFFF"/>
              </a:highlight>
              <a:latin typeface="Arial"/>
              <a:ea typeface="Arial"/>
              <a:cs typeface="Arial"/>
              <a:sym typeface="Arial"/>
            </a:endParaRPr>
          </a:p>
          <a:p>
            <a:pPr marL="457200" lvl="0" indent="-342900" algn="l" rtl="0">
              <a:spcBef>
                <a:spcPts val="0"/>
              </a:spcBef>
              <a:spcAft>
                <a:spcPts val="0"/>
              </a:spcAft>
              <a:buClr>
                <a:srgbClr val="24292F"/>
              </a:buClr>
              <a:buSzPts val="1800"/>
              <a:buFont typeface="Arial"/>
              <a:buChar char="●"/>
            </a:pPr>
            <a:r>
              <a:rPr lang="en" sz="1800">
                <a:solidFill>
                  <a:srgbClr val="24292F"/>
                </a:solidFill>
                <a:highlight>
                  <a:srgbClr val="FFFFFF"/>
                </a:highlight>
                <a:latin typeface="Arial"/>
                <a:ea typeface="Arial"/>
                <a:cs typeface="Arial"/>
                <a:sym typeface="Arial"/>
              </a:rPr>
              <a:t>33% finding it a "Very Serious" </a:t>
            </a:r>
            <a:endParaRPr sz="1800">
              <a:solidFill>
                <a:srgbClr val="24292F"/>
              </a:solidFill>
              <a:highlight>
                <a:srgbClr val="FFFFFF"/>
              </a:highlight>
              <a:latin typeface="Arial"/>
              <a:ea typeface="Arial"/>
              <a:cs typeface="Arial"/>
              <a:sym typeface="Arial"/>
            </a:endParaRPr>
          </a:p>
          <a:p>
            <a:pPr marL="457200" lvl="0" indent="-342900" algn="l" rtl="0">
              <a:spcBef>
                <a:spcPts val="0"/>
              </a:spcBef>
              <a:spcAft>
                <a:spcPts val="0"/>
              </a:spcAft>
              <a:buClr>
                <a:srgbClr val="24292F"/>
              </a:buClr>
              <a:buSzPts val="1800"/>
              <a:buFont typeface="Arial"/>
              <a:buChar char="●"/>
            </a:pPr>
            <a:r>
              <a:rPr lang="en" sz="1800">
                <a:solidFill>
                  <a:srgbClr val="24292F"/>
                </a:solidFill>
                <a:highlight>
                  <a:srgbClr val="FFFFFF"/>
                </a:highlight>
                <a:latin typeface="Arial"/>
                <a:ea typeface="Arial"/>
                <a:cs typeface="Arial"/>
                <a:sym typeface="Arial"/>
              </a:rPr>
              <a:t>36% finding it a "Somewhat Serious" </a:t>
            </a:r>
            <a:endParaRPr sz="1900"/>
          </a:p>
        </p:txBody>
      </p:sp>
      <p:sp>
        <p:nvSpPr>
          <p:cNvPr id="78" name="Google Shape;78;p15"/>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1900"/>
              <a:t>Ipsos Polling</a:t>
            </a:r>
            <a:endParaRPr sz="1900"/>
          </a:p>
          <a:p>
            <a:pPr marL="457200" lvl="0" indent="-381000" algn="l" rtl="0">
              <a:spcBef>
                <a:spcPts val="1200"/>
              </a:spcBef>
              <a:spcAft>
                <a:spcPts val="0"/>
              </a:spcAft>
              <a:buClr>
                <a:srgbClr val="24292F"/>
              </a:buClr>
              <a:buSzPts val="2400"/>
              <a:buFont typeface="Arial"/>
              <a:buChar char="●"/>
            </a:pPr>
            <a:r>
              <a:rPr lang="en" sz="1800">
                <a:solidFill>
                  <a:srgbClr val="24292F"/>
                </a:solidFill>
                <a:highlight>
                  <a:srgbClr val="FFFFFF"/>
                </a:highlight>
                <a:latin typeface="Arial"/>
                <a:ea typeface="Arial"/>
                <a:cs typeface="Arial"/>
                <a:sym typeface="Arial"/>
              </a:rPr>
              <a:t>61% of Americans believing violent crime is up from the previous year</a:t>
            </a:r>
            <a:endParaRPr sz="1800">
              <a:solidFill>
                <a:srgbClr val="24292F"/>
              </a:solidFill>
              <a:highlight>
                <a:srgbClr val="FFFFFF"/>
              </a:highlight>
              <a:latin typeface="Arial"/>
              <a:ea typeface="Arial"/>
              <a:cs typeface="Arial"/>
              <a:sym typeface="Arial"/>
            </a:endParaRPr>
          </a:p>
          <a:p>
            <a:pPr marL="457200" lvl="0" indent="-342900" algn="l" rtl="0">
              <a:spcBef>
                <a:spcPts val="0"/>
              </a:spcBef>
              <a:spcAft>
                <a:spcPts val="0"/>
              </a:spcAft>
              <a:buClr>
                <a:srgbClr val="24292F"/>
              </a:buClr>
              <a:buSzPts val="1800"/>
              <a:buFont typeface="Arial"/>
              <a:buChar char="●"/>
            </a:pPr>
            <a:r>
              <a:rPr lang="en" sz="1800">
                <a:solidFill>
                  <a:srgbClr val="24292F"/>
                </a:solidFill>
                <a:highlight>
                  <a:srgbClr val="FFFFFF"/>
                </a:highlight>
                <a:latin typeface="Arial"/>
                <a:ea typeface="Arial"/>
                <a:cs typeface="Arial"/>
                <a:sym typeface="Arial"/>
              </a:rPr>
              <a:t>Americans in cities/urban areas are more less likely to feel safe (65%), than their counterparts in the suburbs (75%) and rural (79%) areas</a:t>
            </a:r>
            <a:endParaRPr sz="1800">
              <a:solidFill>
                <a:srgbClr val="24292F"/>
              </a:solidFill>
              <a:highlight>
                <a:srgbClr val="FFFFFF"/>
              </a:highlight>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Why Wisconsin?</a:t>
            </a:r>
            <a:endParaRPr/>
          </a:p>
        </p:txBody>
      </p:sp>
      <p:sp>
        <p:nvSpPr>
          <p:cNvPr id="84" name="Google Shape;84;p16"/>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rgbClr val="24292F"/>
              </a:buClr>
              <a:buSzPts val="1800"/>
              <a:buFont typeface="Arial"/>
              <a:buChar char="●"/>
            </a:pPr>
            <a:r>
              <a:rPr lang="en" sz="1800">
                <a:solidFill>
                  <a:srgbClr val="24292F"/>
                </a:solidFill>
                <a:highlight>
                  <a:srgbClr val="FFFFFF"/>
                </a:highlight>
                <a:latin typeface="Arial"/>
                <a:ea typeface="Arial"/>
                <a:cs typeface="Arial"/>
                <a:sym typeface="Arial"/>
              </a:rPr>
              <a:t>Bootcamp/most live in WI</a:t>
            </a:r>
            <a:endParaRPr sz="1800">
              <a:solidFill>
                <a:srgbClr val="24292F"/>
              </a:solidFill>
              <a:highlight>
                <a:srgbClr val="FFFFFF"/>
              </a:highlight>
              <a:latin typeface="Arial"/>
              <a:ea typeface="Arial"/>
              <a:cs typeface="Arial"/>
              <a:sym typeface="Arial"/>
            </a:endParaRPr>
          </a:p>
          <a:p>
            <a:pPr marL="457200" lvl="0" indent="-342900" algn="l" rtl="0">
              <a:spcBef>
                <a:spcPts val="0"/>
              </a:spcBef>
              <a:spcAft>
                <a:spcPts val="0"/>
              </a:spcAft>
              <a:buClr>
                <a:srgbClr val="24292F"/>
              </a:buClr>
              <a:buSzPts val="1800"/>
              <a:buFont typeface="Arial"/>
              <a:buChar char="●"/>
            </a:pPr>
            <a:r>
              <a:rPr lang="en" sz="1800">
                <a:solidFill>
                  <a:srgbClr val="24292F"/>
                </a:solidFill>
                <a:highlight>
                  <a:srgbClr val="FFFFFF"/>
                </a:highlight>
                <a:latin typeface="Arial"/>
                <a:ea typeface="Arial"/>
                <a:cs typeface="Arial"/>
                <a:sym typeface="Arial"/>
              </a:rPr>
              <a:t>WI DOJ data organized and easy to access</a:t>
            </a:r>
            <a:endParaRPr sz="1800">
              <a:solidFill>
                <a:srgbClr val="24292F"/>
              </a:solidFill>
              <a:highlight>
                <a:srgbClr val="FFFFFF"/>
              </a:highlight>
              <a:latin typeface="Arial"/>
              <a:ea typeface="Arial"/>
              <a:cs typeface="Arial"/>
              <a:sym typeface="Arial"/>
            </a:endParaRPr>
          </a:p>
          <a:p>
            <a:pPr marL="457200" lvl="0" indent="-342900" algn="l" rtl="0">
              <a:spcBef>
                <a:spcPts val="0"/>
              </a:spcBef>
              <a:spcAft>
                <a:spcPts val="0"/>
              </a:spcAft>
              <a:buClr>
                <a:srgbClr val="24292F"/>
              </a:buClr>
              <a:buSzPts val="1800"/>
              <a:buFont typeface="Arial"/>
              <a:buChar char="●"/>
            </a:pPr>
            <a:r>
              <a:rPr lang="en" sz="1800">
                <a:solidFill>
                  <a:srgbClr val="24292F"/>
                </a:solidFill>
                <a:highlight>
                  <a:srgbClr val="FFFFFF"/>
                </a:highlight>
                <a:latin typeface="Arial"/>
                <a:ea typeface="Arial"/>
                <a:cs typeface="Arial"/>
                <a:sym typeface="Arial"/>
              </a:rPr>
              <a:t>Deeper dive into the different conditions of the counties could provide more insight </a:t>
            </a:r>
            <a:endParaRPr/>
          </a:p>
        </p:txBody>
      </p:sp>
      <p:sp>
        <p:nvSpPr>
          <p:cNvPr id="85" name="Google Shape;85;p16"/>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rgbClr val="24292F"/>
              </a:buClr>
              <a:buSzPts val="1800"/>
              <a:buFont typeface="Arial"/>
              <a:buChar char="●"/>
            </a:pPr>
            <a:r>
              <a:rPr lang="en" sz="1800">
                <a:solidFill>
                  <a:srgbClr val="24292F"/>
                </a:solidFill>
                <a:highlight>
                  <a:srgbClr val="FFFFFF"/>
                </a:highlight>
                <a:latin typeface="Arial"/>
                <a:ea typeface="Arial"/>
                <a:cs typeface="Arial"/>
                <a:sym typeface="Arial"/>
              </a:rPr>
              <a:t>Datasets from 2018, 2019, and 2020</a:t>
            </a:r>
            <a:endParaRPr sz="1800"/>
          </a:p>
          <a:p>
            <a:pPr marL="457200" lvl="0" indent="-342900" algn="l" rtl="0">
              <a:spcBef>
                <a:spcPts val="0"/>
              </a:spcBef>
              <a:spcAft>
                <a:spcPts val="0"/>
              </a:spcAft>
              <a:buClr>
                <a:srgbClr val="24292F"/>
              </a:buClr>
              <a:buSzPts val="1800"/>
              <a:buFont typeface="Arial"/>
              <a:buChar char="●"/>
            </a:pPr>
            <a:r>
              <a:rPr lang="en" sz="1800">
                <a:solidFill>
                  <a:srgbClr val="24292F"/>
                </a:solidFill>
                <a:highlight>
                  <a:srgbClr val="FFFFFF"/>
                </a:highlight>
                <a:latin typeface="Arial"/>
                <a:ea typeface="Arial"/>
                <a:cs typeface="Arial"/>
                <a:sym typeface="Arial"/>
              </a:rPr>
              <a:t>GDP data from the U.S. Bureau of Economic Analysis</a:t>
            </a:r>
            <a:endParaRPr sz="1800">
              <a:solidFill>
                <a:srgbClr val="24292F"/>
              </a:solidFill>
              <a:highlight>
                <a:srgbClr val="FFFFFF"/>
              </a:highlight>
              <a:latin typeface="Arial"/>
              <a:ea typeface="Arial"/>
              <a:cs typeface="Arial"/>
              <a:sym typeface="Arial"/>
            </a:endParaRPr>
          </a:p>
          <a:p>
            <a:pPr marL="457200" lvl="0" indent="-342900" algn="l" rtl="0">
              <a:spcBef>
                <a:spcPts val="0"/>
              </a:spcBef>
              <a:spcAft>
                <a:spcPts val="0"/>
              </a:spcAft>
              <a:buClr>
                <a:srgbClr val="24292F"/>
              </a:buClr>
              <a:buSzPts val="1800"/>
              <a:buFont typeface="Arial"/>
              <a:buChar char="●"/>
            </a:pPr>
            <a:r>
              <a:rPr lang="en" sz="1800">
                <a:solidFill>
                  <a:srgbClr val="24292F"/>
                </a:solidFill>
                <a:highlight>
                  <a:srgbClr val="FFFFFF"/>
                </a:highlight>
                <a:latin typeface="Arial"/>
                <a:ea typeface="Arial"/>
                <a:cs typeface="Arial"/>
                <a:sym typeface="Arial"/>
              </a:rPr>
              <a:t>Educational, population estimates, and poverty data from the USDA's Economic Research Service</a:t>
            </a:r>
            <a:endParaRPr sz="1800">
              <a:solidFill>
                <a:srgbClr val="24292F"/>
              </a:solidFill>
              <a:highlight>
                <a:srgbClr val="FFFFFF"/>
              </a:highlight>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Research Questions</a:t>
            </a:r>
            <a:endParaRPr/>
          </a:p>
        </p:txBody>
      </p:sp>
      <p:sp>
        <p:nvSpPr>
          <p:cNvPr id="91" name="Google Shape;91;p17"/>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rgbClr val="24292F"/>
              </a:buClr>
              <a:buSzPts val="1800"/>
              <a:buFont typeface="Arial"/>
              <a:buChar char="●"/>
            </a:pPr>
            <a:r>
              <a:rPr lang="en" sz="1800">
                <a:solidFill>
                  <a:srgbClr val="24292F"/>
                </a:solidFill>
                <a:highlight>
                  <a:srgbClr val="FFFFFF"/>
                </a:highlight>
                <a:latin typeface="Arial"/>
                <a:ea typeface="Arial"/>
                <a:cs typeface="Arial"/>
                <a:sym typeface="Arial"/>
              </a:rPr>
              <a:t>What are the factors that might increase or decrease the rate of crime in a county in Wisconsin?</a:t>
            </a:r>
            <a:endParaRPr sz="1800">
              <a:solidFill>
                <a:srgbClr val="24292F"/>
              </a:solidFill>
              <a:highlight>
                <a:srgbClr val="FFFFFF"/>
              </a:highlight>
              <a:latin typeface="Arial"/>
              <a:ea typeface="Arial"/>
              <a:cs typeface="Arial"/>
              <a:sym typeface="Arial"/>
            </a:endParaRPr>
          </a:p>
          <a:p>
            <a:pPr marL="457200" lvl="0" indent="-342900" algn="l" rtl="0">
              <a:spcBef>
                <a:spcPts val="0"/>
              </a:spcBef>
              <a:spcAft>
                <a:spcPts val="0"/>
              </a:spcAft>
              <a:buClr>
                <a:srgbClr val="24292F"/>
              </a:buClr>
              <a:buSzPts val="1800"/>
              <a:buFont typeface="Arial"/>
              <a:buChar char="●"/>
            </a:pPr>
            <a:r>
              <a:rPr lang="en" sz="1800">
                <a:solidFill>
                  <a:srgbClr val="24292F"/>
                </a:solidFill>
                <a:highlight>
                  <a:srgbClr val="FFFFFF"/>
                </a:highlight>
                <a:latin typeface="Arial"/>
                <a:ea typeface="Arial"/>
                <a:cs typeface="Arial"/>
                <a:sym typeface="Arial"/>
              </a:rPr>
              <a:t>Does educational attainment influence this rate?</a:t>
            </a:r>
            <a:endParaRPr sz="1800">
              <a:solidFill>
                <a:srgbClr val="24292F"/>
              </a:solidFill>
              <a:highlight>
                <a:srgbClr val="FFFFFF"/>
              </a:highlight>
              <a:latin typeface="Arial"/>
              <a:ea typeface="Arial"/>
              <a:cs typeface="Arial"/>
              <a:sym typeface="Arial"/>
            </a:endParaRPr>
          </a:p>
          <a:p>
            <a:pPr marL="457200" lvl="0" indent="-342900" algn="l" rtl="0">
              <a:spcBef>
                <a:spcPts val="0"/>
              </a:spcBef>
              <a:spcAft>
                <a:spcPts val="0"/>
              </a:spcAft>
              <a:buClr>
                <a:srgbClr val="24292F"/>
              </a:buClr>
              <a:buSzPts val="1800"/>
              <a:buFont typeface="Arial"/>
              <a:buChar char="●"/>
            </a:pPr>
            <a:r>
              <a:rPr lang="en" sz="1800">
                <a:solidFill>
                  <a:srgbClr val="24292F"/>
                </a:solidFill>
                <a:highlight>
                  <a:srgbClr val="FFFFFF"/>
                </a:highlight>
                <a:latin typeface="Arial"/>
                <a:ea typeface="Arial"/>
                <a:cs typeface="Arial"/>
                <a:sym typeface="Arial"/>
              </a:rPr>
              <a:t>Does poverty level factor into the level of crime? Does economic output (GDP) factor into the rate of crime?</a:t>
            </a:r>
            <a:endParaRPr sz="1800">
              <a:solidFill>
                <a:srgbClr val="24292F"/>
              </a:solidFill>
              <a:highlight>
                <a:srgbClr val="FFFFFF"/>
              </a:highlight>
              <a:latin typeface="Arial"/>
              <a:ea typeface="Arial"/>
              <a:cs typeface="Arial"/>
              <a:sym typeface="Arial"/>
            </a:endParaRPr>
          </a:p>
          <a:p>
            <a:pPr marL="457200" lvl="0" indent="-342900" algn="l" rtl="0">
              <a:spcBef>
                <a:spcPts val="0"/>
              </a:spcBef>
              <a:spcAft>
                <a:spcPts val="0"/>
              </a:spcAft>
              <a:buClr>
                <a:srgbClr val="24292F"/>
              </a:buClr>
              <a:buSzPts val="1800"/>
              <a:buFont typeface="Arial"/>
              <a:buChar char="●"/>
            </a:pPr>
            <a:r>
              <a:rPr lang="en" sz="1800">
                <a:solidFill>
                  <a:srgbClr val="24292F"/>
                </a:solidFill>
                <a:highlight>
                  <a:srgbClr val="FFFFFF"/>
                </a:highlight>
                <a:latin typeface="Arial"/>
                <a:ea typeface="Arial"/>
                <a:cs typeface="Arial"/>
                <a:sym typeface="Arial"/>
              </a:rPr>
              <a:t>Do rates of alcoholic consumption factor into the rate of crime?</a:t>
            </a:r>
            <a:endParaRPr sz="1800">
              <a:solidFill>
                <a:srgbClr val="24292F"/>
              </a:solidFill>
              <a:highlight>
                <a:srgbClr val="FFFFFF"/>
              </a:highlight>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Counties of Wisconsin</a:t>
            </a:r>
            <a:endParaRPr/>
          </a:p>
        </p:txBody>
      </p:sp>
      <p:pic>
        <p:nvPicPr>
          <p:cNvPr id="97" name="Google Shape;97;p18"/>
          <p:cNvPicPr preferRelativeResize="0"/>
          <p:nvPr/>
        </p:nvPicPr>
        <p:blipFill>
          <a:blip r:embed="rId3">
            <a:alphaModFix/>
          </a:blip>
          <a:stretch>
            <a:fillRect/>
          </a:stretch>
        </p:blipFill>
        <p:spPr>
          <a:xfrm>
            <a:off x="2792526" y="1287925"/>
            <a:ext cx="3575324" cy="3855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xfrm>
            <a:off x="311725" y="500925"/>
            <a:ext cx="8702400" cy="696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Summary Statistic Crime Interactive Crime Map</a:t>
            </a:r>
            <a:endParaRPr/>
          </a:p>
        </p:txBody>
      </p:sp>
      <p:sp>
        <p:nvSpPr>
          <p:cNvPr id="103" name="Google Shape;103;p19"/>
          <p:cNvSpPr txBox="1">
            <a:spLocks noGrp="1"/>
          </p:cNvSpPr>
          <p:nvPr>
            <p:ph type="body" idx="4294967295"/>
          </p:nvPr>
        </p:nvSpPr>
        <p:spPr>
          <a:xfrm>
            <a:off x="7357500" y="1486913"/>
            <a:ext cx="1786500" cy="3294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900"/>
              <a:t>Interactive Map</a:t>
            </a:r>
            <a:endParaRPr sz="1900"/>
          </a:p>
          <a:p>
            <a:pPr marL="457200" lvl="0" indent="-311150" algn="l" rtl="0">
              <a:spcBef>
                <a:spcPts val="1200"/>
              </a:spcBef>
              <a:spcAft>
                <a:spcPts val="0"/>
              </a:spcAft>
              <a:buClr>
                <a:srgbClr val="24292F"/>
              </a:buClr>
              <a:buSzPts val="1300"/>
              <a:buFont typeface="Arial"/>
              <a:buChar char="●"/>
            </a:pPr>
            <a:r>
              <a:rPr lang="en">
                <a:solidFill>
                  <a:srgbClr val="24292F"/>
                </a:solidFill>
                <a:highlight>
                  <a:srgbClr val="FFFFFF"/>
                </a:highlight>
                <a:latin typeface="Arial"/>
                <a:ea typeface="Arial"/>
                <a:cs typeface="Arial"/>
                <a:sym typeface="Arial"/>
              </a:rPr>
              <a:t>Crime can be sorted by year and offense</a:t>
            </a:r>
            <a:endParaRPr>
              <a:solidFill>
                <a:srgbClr val="24292F"/>
              </a:solidFill>
              <a:highlight>
                <a:srgbClr val="FFFFFF"/>
              </a:highlight>
              <a:latin typeface="Arial"/>
              <a:ea typeface="Arial"/>
              <a:cs typeface="Arial"/>
              <a:sym typeface="Arial"/>
            </a:endParaRPr>
          </a:p>
          <a:p>
            <a:pPr marL="457200" lvl="0" indent="-311150" algn="l" rtl="0">
              <a:spcBef>
                <a:spcPts val="0"/>
              </a:spcBef>
              <a:spcAft>
                <a:spcPts val="0"/>
              </a:spcAft>
              <a:buClr>
                <a:srgbClr val="24292F"/>
              </a:buClr>
              <a:buSzPts val="1300"/>
              <a:buFont typeface="Arial"/>
              <a:buChar char="●"/>
            </a:pPr>
            <a:r>
              <a:rPr lang="en">
                <a:solidFill>
                  <a:srgbClr val="24292F"/>
                </a:solidFill>
                <a:highlight>
                  <a:srgbClr val="FFFFFF"/>
                </a:highlight>
                <a:latin typeface="Arial"/>
                <a:ea typeface="Arial"/>
                <a:cs typeface="Arial"/>
                <a:sym typeface="Arial"/>
              </a:rPr>
              <a:t>Scroll to get statistic of per capita crime</a:t>
            </a:r>
            <a:endParaRPr>
              <a:solidFill>
                <a:srgbClr val="24292F"/>
              </a:solidFill>
              <a:highlight>
                <a:srgbClr val="FFFFFF"/>
              </a:highlight>
              <a:latin typeface="Arial"/>
              <a:ea typeface="Arial"/>
              <a:cs typeface="Arial"/>
              <a:sym typeface="Arial"/>
            </a:endParaRPr>
          </a:p>
        </p:txBody>
      </p:sp>
      <p:pic>
        <p:nvPicPr>
          <p:cNvPr id="104" name="Google Shape;104;p19"/>
          <p:cNvPicPr preferRelativeResize="0"/>
          <p:nvPr/>
        </p:nvPicPr>
        <p:blipFill>
          <a:blip r:embed="rId3">
            <a:alphaModFix/>
          </a:blip>
          <a:stretch>
            <a:fillRect/>
          </a:stretch>
        </p:blipFill>
        <p:spPr>
          <a:xfrm>
            <a:off x="152400" y="1277025"/>
            <a:ext cx="7052699" cy="364526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xfrm>
            <a:off x="311725" y="500925"/>
            <a:ext cx="8702400" cy="696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Summary Statistic Crime Interactive Crime Map</a:t>
            </a:r>
            <a:endParaRPr/>
          </a:p>
        </p:txBody>
      </p:sp>
      <p:sp>
        <p:nvSpPr>
          <p:cNvPr id="110" name="Google Shape;110;p20"/>
          <p:cNvSpPr txBox="1">
            <a:spLocks noGrp="1"/>
          </p:cNvSpPr>
          <p:nvPr>
            <p:ph type="body" idx="4294967295"/>
          </p:nvPr>
        </p:nvSpPr>
        <p:spPr>
          <a:xfrm>
            <a:off x="6203900" y="1523500"/>
            <a:ext cx="2548200" cy="3294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900"/>
              <a:t>Map</a:t>
            </a:r>
            <a:endParaRPr sz="1900"/>
          </a:p>
          <a:p>
            <a:pPr marL="457200" lvl="0" indent="-311150" algn="l" rtl="0">
              <a:spcBef>
                <a:spcPts val="1200"/>
              </a:spcBef>
              <a:spcAft>
                <a:spcPts val="0"/>
              </a:spcAft>
              <a:buClr>
                <a:srgbClr val="24292F"/>
              </a:buClr>
              <a:buSzPts val="1300"/>
              <a:buFont typeface="Arial"/>
              <a:buChar char="●"/>
            </a:pPr>
            <a:r>
              <a:rPr lang="en">
                <a:solidFill>
                  <a:srgbClr val="24292F"/>
                </a:solidFill>
                <a:highlight>
                  <a:srgbClr val="FFFFFF"/>
                </a:highlight>
                <a:latin typeface="Arial"/>
                <a:ea typeface="Arial"/>
                <a:cs typeface="Arial"/>
                <a:sym typeface="Arial"/>
              </a:rPr>
              <a:t>Shift in Crime 2018 to 2019</a:t>
            </a:r>
            <a:endParaRPr>
              <a:solidFill>
                <a:srgbClr val="24292F"/>
              </a:solidFill>
              <a:highlight>
                <a:srgbClr val="FFFFFF"/>
              </a:highlight>
              <a:latin typeface="Arial"/>
              <a:ea typeface="Arial"/>
              <a:cs typeface="Arial"/>
              <a:sym typeface="Arial"/>
            </a:endParaRPr>
          </a:p>
          <a:p>
            <a:pPr marL="0" lvl="0" indent="0" algn="l" rtl="0">
              <a:spcBef>
                <a:spcPts val="1200"/>
              </a:spcBef>
              <a:spcAft>
                <a:spcPts val="1200"/>
              </a:spcAft>
              <a:buNone/>
            </a:pPr>
            <a:endParaRPr>
              <a:solidFill>
                <a:srgbClr val="24292F"/>
              </a:solidFill>
              <a:highlight>
                <a:srgbClr val="FFFFFF"/>
              </a:highlight>
              <a:latin typeface="Arial"/>
              <a:ea typeface="Arial"/>
              <a:cs typeface="Arial"/>
              <a:sym typeface="Arial"/>
            </a:endParaRPr>
          </a:p>
        </p:txBody>
      </p:sp>
      <p:pic>
        <p:nvPicPr>
          <p:cNvPr id="111" name="Google Shape;111;p20"/>
          <p:cNvPicPr preferRelativeResize="0"/>
          <p:nvPr/>
        </p:nvPicPr>
        <p:blipFill>
          <a:blip r:embed="rId3">
            <a:alphaModFix/>
          </a:blip>
          <a:stretch>
            <a:fillRect/>
          </a:stretch>
        </p:blipFill>
        <p:spPr>
          <a:xfrm>
            <a:off x="152400" y="1350225"/>
            <a:ext cx="5478702" cy="36408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152400" y="441725"/>
            <a:ext cx="8944200" cy="778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Summary Statistic Crime Interactive Crime Graph</a:t>
            </a:r>
            <a:endParaRPr/>
          </a:p>
        </p:txBody>
      </p:sp>
      <p:sp>
        <p:nvSpPr>
          <p:cNvPr id="117" name="Google Shape;117;p21"/>
          <p:cNvSpPr txBox="1">
            <a:spLocks noGrp="1"/>
          </p:cNvSpPr>
          <p:nvPr>
            <p:ph type="body" idx="4294967295"/>
          </p:nvPr>
        </p:nvSpPr>
        <p:spPr>
          <a:xfrm>
            <a:off x="7357500" y="1486913"/>
            <a:ext cx="1786500" cy="3294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900"/>
              <a:t>Interactive Graph</a:t>
            </a:r>
            <a:endParaRPr sz="1900"/>
          </a:p>
          <a:p>
            <a:pPr marL="457200" lvl="0" indent="-311150" algn="l" rtl="0">
              <a:spcBef>
                <a:spcPts val="1200"/>
              </a:spcBef>
              <a:spcAft>
                <a:spcPts val="0"/>
              </a:spcAft>
              <a:buClr>
                <a:srgbClr val="24292F"/>
              </a:buClr>
              <a:buSzPts val="1300"/>
              <a:buFont typeface="Arial"/>
              <a:buChar char="●"/>
            </a:pPr>
            <a:r>
              <a:rPr lang="en">
                <a:solidFill>
                  <a:srgbClr val="24292F"/>
                </a:solidFill>
                <a:highlight>
                  <a:srgbClr val="FFFFFF"/>
                </a:highlight>
                <a:latin typeface="Arial"/>
                <a:ea typeface="Arial"/>
                <a:cs typeface="Arial"/>
                <a:sym typeface="Arial"/>
              </a:rPr>
              <a:t>Crime can be sorted by year and offense</a:t>
            </a:r>
            <a:endParaRPr>
              <a:solidFill>
                <a:srgbClr val="24292F"/>
              </a:solidFill>
              <a:highlight>
                <a:srgbClr val="FFFFFF"/>
              </a:highlight>
              <a:latin typeface="Arial"/>
              <a:ea typeface="Arial"/>
              <a:cs typeface="Arial"/>
              <a:sym typeface="Arial"/>
            </a:endParaRPr>
          </a:p>
          <a:p>
            <a:pPr marL="457200" lvl="0" indent="-311150" algn="l" rtl="0">
              <a:spcBef>
                <a:spcPts val="0"/>
              </a:spcBef>
              <a:spcAft>
                <a:spcPts val="0"/>
              </a:spcAft>
              <a:buClr>
                <a:srgbClr val="24292F"/>
              </a:buClr>
              <a:buSzPts val="1300"/>
              <a:buFont typeface="Arial"/>
              <a:buChar char="●"/>
            </a:pPr>
            <a:r>
              <a:rPr lang="en">
                <a:solidFill>
                  <a:srgbClr val="24292F"/>
                </a:solidFill>
                <a:highlight>
                  <a:srgbClr val="FFFFFF"/>
                </a:highlight>
                <a:latin typeface="Arial"/>
                <a:ea typeface="Arial"/>
                <a:cs typeface="Arial"/>
                <a:sym typeface="Arial"/>
              </a:rPr>
              <a:t>Scroll to get statistic of per capita crime</a:t>
            </a:r>
            <a:endParaRPr>
              <a:solidFill>
                <a:srgbClr val="24292F"/>
              </a:solidFill>
              <a:highlight>
                <a:srgbClr val="FFFFFF"/>
              </a:highlight>
              <a:latin typeface="Arial"/>
              <a:ea typeface="Arial"/>
              <a:cs typeface="Arial"/>
              <a:sym typeface="Arial"/>
            </a:endParaRPr>
          </a:p>
        </p:txBody>
      </p:sp>
      <p:pic>
        <p:nvPicPr>
          <p:cNvPr id="118" name="Google Shape;118;p21"/>
          <p:cNvPicPr preferRelativeResize="0"/>
          <p:nvPr/>
        </p:nvPicPr>
        <p:blipFill>
          <a:blip r:embed="rId3">
            <a:alphaModFix/>
          </a:blip>
          <a:stretch>
            <a:fillRect/>
          </a:stretch>
        </p:blipFill>
        <p:spPr>
          <a:xfrm>
            <a:off x="152400" y="1350225"/>
            <a:ext cx="6987037" cy="3640876"/>
          </a:xfrm>
          <a:prstGeom prst="rect">
            <a:avLst/>
          </a:prstGeom>
          <a:noFill/>
          <a:ln>
            <a:noFill/>
          </a:ln>
        </p:spPr>
      </p:pic>
    </p:spTree>
  </p:cSld>
  <p:clrMapOvr>
    <a:masterClrMapping/>
  </p:clrMapOvr>
</p:sld>
</file>

<file path=ppt/theme/theme1.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922</Words>
  <Application>Microsoft Office PowerPoint</Application>
  <PresentationFormat>On-screen Show (16:9)</PresentationFormat>
  <Paragraphs>107</Paragraphs>
  <Slides>26</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Merriweather</vt:lpstr>
      <vt:lpstr>EB Garamond</vt:lpstr>
      <vt:lpstr>Roboto</vt:lpstr>
      <vt:lpstr>Paradigm</vt:lpstr>
      <vt:lpstr>Final Group Project Wisconsin DOJ Data Analysis</vt:lpstr>
      <vt:lpstr>Purpose</vt:lpstr>
      <vt:lpstr>Why Crime?</vt:lpstr>
      <vt:lpstr>Why Wisconsin?</vt:lpstr>
      <vt:lpstr>Research Questions</vt:lpstr>
      <vt:lpstr>Counties of Wisconsin</vt:lpstr>
      <vt:lpstr>Summary Statistic Crime Interactive Crime Map</vt:lpstr>
      <vt:lpstr>Summary Statistic Crime Interactive Crime Map</vt:lpstr>
      <vt:lpstr>Summary Statistic Crime Interactive Crime Graph</vt:lpstr>
      <vt:lpstr>Summary Statistic Crime Interactive Crime Graph</vt:lpstr>
      <vt:lpstr>Summary Statistic Crime and Education Interactive Crime Graph</vt:lpstr>
      <vt:lpstr>Summary Statistic Alcohol Interactive Chart</vt:lpstr>
      <vt:lpstr>Database</vt:lpstr>
      <vt:lpstr>Database</vt:lpstr>
      <vt:lpstr>Database ERD</vt:lpstr>
      <vt:lpstr>Machine Learning</vt:lpstr>
      <vt:lpstr>Machine Learning</vt:lpstr>
      <vt:lpstr>Machine Learning</vt:lpstr>
      <vt:lpstr>Dashboard Layout</vt:lpstr>
      <vt:lpstr>Title</vt:lpstr>
      <vt:lpstr>PowerPoint Presentation</vt:lpstr>
      <vt:lpstr>Interactive Elements</vt:lpstr>
      <vt:lpstr>Interactive Elements</vt:lpstr>
      <vt:lpstr>Interactive Elements</vt:lpstr>
      <vt:lpstr>Interactive Elements</vt:lpstr>
      <vt:lpstr>Preliminary Findings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Group Project Wisconsin DOJ Data Analysis</dc:title>
  <dc:creator>Nick</dc:creator>
  <cp:lastModifiedBy>Nick Labinski</cp:lastModifiedBy>
  <cp:revision>1</cp:revision>
  <dcterms:modified xsi:type="dcterms:W3CDTF">2022-02-22T00:35:46Z</dcterms:modified>
</cp:coreProperties>
</file>